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FE99EB-ADE5-4915-A330-EC0BA3427FEC}">
  <a:tblStyle styleId="{2EFE99EB-ADE5-4915-A330-EC0BA3427FE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slide" Target="slides/slide41.xml"/><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2a5573b14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2a5573b14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2c232cf5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2c232cf5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2f9f49a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2f9f49a2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2f9f49a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2f9f49a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4b99fdf2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4b99fdf2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4b99fdf2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94b99fdf2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4b99fdf2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94b99fdf2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f9f49a2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2f9f49a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2f9f49a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2f9f49a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2f9f49a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92f9f49a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2f9f49a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2f9f49a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4d9caeea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4d9caeea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2f9f49a2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2f9f49a2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4b99fdf2f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4b99fdf2f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4b99fdf2f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4b99fdf2f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2c232cf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2c232cf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2c232cf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2c232cf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2a5573b14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2a5573b14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2c232cf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2c232cf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2a5573b14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2a5573b1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s://youtu.be/S3eBn0Y3gd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project-rainbowcrack.com/charset.txt" TargetMode="External"/><Relationship Id="rId4" Type="http://schemas.openxmlformats.org/officeDocument/2006/relationships/hyperlink" Target="https://www.hackingtutorials.org/general-tutorials/crunch-password-list-gener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kestas.kuliukas.com/RainbowTabl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ophcrack.sourceforge.net/" TargetMode="External"/><Relationship Id="rId4" Type="http://schemas.openxmlformats.org/officeDocument/2006/relationships/hyperlink" Target="http://ophcrack.sourceforge.net/tables.php" TargetMode="External"/><Relationship Id="rId5" Type="http://schemas.openxmlformats.org/officeDocument/2006/relationships/hyperlink" Target="http://www.tarasco.org/security/pwdump_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ph type="ctrTitle"/>
          </p:nvPr>
        </p:nvSpPr>
        <p:spPr>
          <a:xfrm>
            <a:off x="3637850" y="1561675"/>
            <a:ext cx="5468400" cy="29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2400"/>
              <a:t>  BINDU 				(IIT2018105)</a:t>
            </a:r>
            <a:endParaRPr sz="2400"/>
          </a:p>
          <a:p>
            <a:pPr indent="0" lvl="0" marL="0" rtl="0" algn="l">
              <a:spcBef>
                <a:spcPts val="0"/>
              </a:spcBef>
              <a:spcAft>
                <a:spcPts val="0"/>
              </a:spcAft>
              <a:buNone/>
            </a:pPr>
            <a:r>
              <a:rPr lang="en-GB" sz="2400"/>
              <a:t>    AYUSHI GUPTA 		(IIT2018118)</a:t>
            </a:r>
            <a:endParaRPr sz="2400"/>
          </a:p>
          <a:p>
            <a:pPr indent="0" lvl="0" marL="0" rtl="0" algn="l">
              <a:spcBef>
                <a:spcPts val="0"/>
              </a:spcBef>
              <a:spcAft>
                <a:spcPts val="0"/>
              </a:spcAft>
              <a:buNone/>
            </a:pPr>
            <a:r>
              <a:rPr lang="en-GB" sz="2400"/>
              <a:t>    SANJANA				(IIT2018120)</a:t>
            </a:r>
            <a:endParaRPr sz="2400"/>
          </a:p>
          <a:p>
            <a:pPr indent="0" lvl="0" marL="0" rtl="0" algn="l">
              <a:spcBef>
                <a:spcPts val="0"/>
              </a:spcBef>
              <a:spcAft>
                <a:spcPts val="0"/>
              </a:spcAft>
              <a:buNone/>
            </a:pPr>
            <a:r>
              <a:rPr lang="en-GB" sz="2400"/>
              <a:t>    T S CHINMAY	      (IIT2018138)</a:t>
            </a:r>
            <a:endParaRPr sz="2400"/>
          </a:p>
          <a:p>
            <a:pPr indent="0" lvl="0" marL="0" rtl="0" algn="l">
              <a:spcBef>
                <a:spcPts val="0"/>
              </a:spcBef>
              <a:spcAft>
                <a:spcPts val="0"/>
              </a:spcAft>
              <a:buNone/>
            </a:pPr>
            <a:r>
              <a:rPr lang="en-GB" sz="2400"/>
              <a:t>    NILAANG VASAVA	(IIT2018147)</a:t>
            </a:r>
            <a:endParaRPr sz="2400"/>
          </a:p>
          <a:p>
            <a:pPr indent="0" lvl="0" marL="0" rtl="0" algn="l">
              <a:spcBef>
                <a:spcPts val="0"/>
              </a:spcBef>
              <a:spcAft>
                <a:spcPts val="0"/>
              </a:spcAft>
              <a:buNone/>
            </a:pPr>
            <a:r>
              <a:rPr lang="en-GB" sz="2400"/>
              <a:t>   </a:t>
            </a:r>
            <a:endParaRPr sz="2400"/>
          </a:p>
        </p:txBody>
      </p:sp>
      <p:sp>
        <p:nvSpPr>
          <p:cNvPr id="195" name="Google Shape;195;p17"/>
          <p:cNvSpPr txBox="1"/>
          <p:nvPr/>
        </p:nvSpPr>
        <p:spPr>
          <a:xfrm>
            <a:off x="0" y="0"/>
            <a:ext cx="8947500" cy="16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200" u="sng">
                <a:solidFill>
                  <a:schemeClr val="lt1"/>
                </a:solidFill>
                <a:latin typeface="Montserrat"/>
                <a:ea typeface="Montserrat"/>
                <a:cs typeface="Montserrat"/>
                <a:sym typeface="Montserrat"/>
              </a:rPr>
              <a:t>NETWORK SECURITY GROUP ASSIGNMENT-2</a:t>
            </a:r>
            <a:endParaRPr b="1" sz="420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200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2000" u="sng">
                <a:solidFill>
                  <a:schemeClr val="lt1"/>
                </a:solidFill>
                <a:latin typeface="Montserrat"/>
                <a:ea typeface="Montserrat"/>
                <a:cs typeface="Montserrat"/>
                <a:sym typeface="Montserrat"/>
              </a:rPr>
              <a:t>                                                      </a:t>
            </a:r>
            <a:endParaRPr b="1" sz="200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2000" u="sng">
                <a:solidFill>
                  <a:schemeClr val="lt1"/>
                </a:solidFill>
                <a:latin typeface="Montserrat"/>
                <a:ea typeface="Montserrat"/>
                <a:cs typeface="Montserrat"/>
                <a:sym typeface="Montserrat"/>
              </a:rPr>
              <a:t>                     </a:t>
            </a:r>
            <a:endParaRPr b="1" sz="4200" u="sng">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90003" y="0"/>
            <a:ext cx="905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TYPES OF PASSIVE ATTACKS</a:t>
            </a:r>
            <a:endParaRPr b="1" sz="3600"/>
          </a:p>
        </p:txBody>
      </p:sp>
      <p:sp>
        <p:nvSpPr>
          <p:cNvPr id="264" name="Google Shape;264;p26"/>
          <p:cNvSpPr txBox="1"/>
          <p:nvPr>
            <p:ph idx="1" type="body"/>
          </p:nvPr>
        </p:nvSpPr>
        <p:spPr>
          <a:xfrm>
            <a:off x="5285990" y="1349925"/>
            <a:ext cx="3429300" cy="31116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b="1" lang="en-GB" sz="1600">
                <a:solidFill>
                  <a:srgbClr val="FFFFFF"/>
                </a:solidFill>
                <a:latin typeface="Arial"/>
                <a:ea typeface="Arial"/>
                <a:cs typeface="Arial"/>
                <a:sym typeface="Arial"/>
              </a:rPr>
              <a:t>Release of message content - </a:t>
            </a:r>
            <a:r>
              <a:rPr lang="en-GB" sz="1600">
                <a:solidFill>
                  <a:srgbClr val="FFFFFF"/>
                </a:solidFill>
                <a:latin typeface="Arial"/>
                <a:ea typeface="Arial"/>
                <a:cs typeface="Arial"/>
                <a:sym typeface="Arial"/>
              </a:rPr>
              <a:t>It includes electronic mails,telephonic conversations and any other transferred file that may contain some sensitive or confidential information that the sender would not want that the contents should be read by any opponent.</a:t>
            </a:r>
            <a:endParaRPr sz="1600">
              <a:solidFill>
                <a:srgbClr val="FFFFFF"/>
              </a:solidFill>
              <a:latin typeface="Arial"/>
              <a:ea typeface="Arial"/>
              <a:cs typeface="Arial"/>
              <a:sym typeface="Arial"/>
            </a:endParaRPr>
          </a:p>
          <a:p>
            <a:pPr indent="0" lvl="0" marL="0" rtl="0" algn="just">
              <a:spcBef>
                <a:spcPts val="0"/>
              </a:spcBef>
              <a:spcAft>
                <a:spcPts val="0"/>
              </a:spcAft>
              <a:buNone/>
            </a:pPr>
            <a:r>
              <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b="1" sz="1600">
              <a:solidFill>
                <a:srgbClr val="FFFFFF"/>
              </a:solidFill>
              <a:latin typeface="Arial"/>
              <a:ea typeface="Arial"/>
              <a:cs typeface="Arial"/>
              <a:sym typeface="Arial"/>
            </a:endParaRPr>
          </a:p>
        </p:txBody>
      </p:sp>
      <p:sp>
        <p:nvSpPr>
          <p:cNvPr id="265" name="Google Shape;265;p26"/>
          <p:cNvSpPr txBox="1"/>
          <p:nvPr/>
        </p:nvSpPr>
        <p:spPr>
          <a:xfrm>
            <a:off x="1253150" y="27028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66" name="Google Shape;266;p26"/>
          <p:cNvSpPr txBox="1"/>
          <p:nvPr/>
        </p:nvSpPr>
        <p:spPr>
          <a:xfrm>
            <a:off x="1253150" y="36176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67" name="Google Shape;267;p26"/>
          <p:cNvPicPr preferRelativeResize="0"/>
          <p:nvPr/>
        </p:nvPicPr>
        <p:blipFill>
          <a:blip r:embed="rId3">
            <a:alphaModFix/>
          </a:blip>
          <a:stretch>
            <a:fillRect/>
          </a:stretch>
        </p:blipFill>
        <p:spPr>
          <a:xfrm>
            <a:off x="1042000" y="1719275"/>
            <a:ext cx="3203600" cy="296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TYPES OF PASSIVE ATTACKS</a:t>
            </a:r>
            <a:endParaRPr b="1" sz="3600"/>
          </a:p>
        </p:txBody>
      </p:sp>
      <p:sp>
        <p:nvSpPr>
          <p:cNvPr id="273" name="Google Shape;273;p27"/>
          <p:cNvSpPr txBox="1"/>
          <p:nvPr>
            <p:ph idx="1" type="body"/>
          </p:nvPr>
        </p:nvSpPr>
        <p:spPr>
          <a:xfrm>
            <a:off x="3724600" y="1743675"/>
            <a:ext cx="4183200" cy="2812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0" lvl="0" marL="457200" rtl="0" algn="just">
              <a:spcBef>
                <a:spcPts val="0"/>
              </a:spcBef>
              <a:spcAft>
                <a:spcPts val="0"/>
              </a:spcAft>
              <a:buNone/>
            </a:pPr>
            <a:r>
              <a:rPr b="1" lang="en-GB" sz="1400">
                <a:solidFill>
                  <a:srgbClr val="FFFFFF"/>
                </a:solidFill>
                <a:latin typeface="Arial"/>
                <a:ea typeface="Arial"/>
                <a:cs typeface="Arial"/>
                <a:sym typeface="Arial"/>
              </a:rPr>
              <a:t>Traffic Analysis - </a:t>
            </a:r>
            <a:r>
              <a:rPr lang="en-GB" sz="1400">
                <a:solidFill>
                  <a:srgbClr val="FFFFFF"/>
                </a:solidFill>
                <a:latin typeface="Arial"/>
                <a:ea typeface="Arial"/>
                <a:cs typeface="Arial"/>
                <a:sym typeface="Arial"/>
              </a:rPr>
              <a:t> By using Encryption a message could be masked in order to prevent the extraction of useful information from the message even if it is captured by the attacker. Still the attacker could determine the transmitting host’s identity and location and track the frequency and length of the messages being exchanged.This information can be useful in guessing the nature of the communication taking place.</a:t>
            </a:r>
            <a:endParaRPr sz="1400">
              <a:solidFill>
                <a:srgbClr val="FFFFFF"/>
              </a:solidFill>
              <a:latin typeface="Arial"/>
              <a:ea typeface="Arial"/>
              <a:cs typeface="Arial"/>
              <a:sym typeface="Arial"/>
            </a:endParaRPr>
          </a:p>
          <a:p>
            <a:pPr indent="0" lvl="0" marL="0" rtl="0" algn="l">
              <a:spcBef>
                <a:spcPts val="0"/>
              </a:spcBef>
              <a:spcAft>
                <a:spcPts val="1600"/>
              </a:spcAft>
              <a:buNone/>
            </a:pPr>
            <a:r>
              <a:t/>
            </a:r>
            <a:endParaRPr b="1" sz="1400">
              <a:solidFill>
                <a:srgbClr val="FFFFFF"/>
              </a:solidFill>
              <a:latin typeface="Arial"/>
              <a:ea typeface="Arial"/>
              <a:cs typeface="Arial"/>
              <a:sym typeface="Arial"/>
            </a:endParaRPr>
          </a:p>
        </p:txBody>
      </p:sp>
      <p:sp>
        <p:nvSpPr>
          <p:cNvPr id="274" name="Google Shape;274;p27"/>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75" name="Google Shape;275;p27"/>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76" name="Google Shape;276;p27"/>
          <p:cNvPicPr preferRelativeResize="0"/>
          <p:nvPr/>
        </p:nvPicPr>
        <p:blipFill>
          <a:blip r:embed="rId3">
            <a:alphaModFix/>
          </a:blip>
          <a:stretch>
            <a:fillRect/>
          </a:stretch>
        </p:blipFill>
        <p:spPr>
          <a:xfrm>
            <a:off x="206925" y="1995350"/>
            <a:ext cx="3617450" cy="261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2045625" y="206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Brute-Force Attack</a:t>
            </a:r>
            <a:endParaRPr b="1" sz="2700"/>
          </a:p>
        </p:txBody>
      </p:sp>
      <p:sp>
        <p:nvSpPr>
          <p:cNvPr id="282" name="Google Shape;282;p28"/>
          <p:cNvSpPr txBox="1"/>
          <p:nvPr>
            <p:ph idx="1" type="body"/>
          </p:nvPr>
        </p:nvSpPr>
        <p:spPr>
          <a:xfrm>
            <a:off x="2944950" y="1224450"/>
            <a:ext cx="6023400" cy="2694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Attack Description-</a:t>
            </a:r>
            <a:endParaRPr b="1">
              <a:solidFill>
                <a:srgbClr val="FFFFFF"/>
              </a:solidFill>
            </a:endParaRPr>
          </a:p>
          <a:p>
            <a:pPr indent="0" lvl="0" marL="0" rtl="0" algn="l">
              <a:spcBef>
                <a:spcPts val="1600"/>
              </a:spcBef>
              <a:spcAft>
                <a:spcPts val="1600"/>
              </a:spcAft>
              <a:buNone/>
            </a:pPr>
            <a:r>
              <a:rPr b="1" lang="en-GB">
                <a:solidFill>
                  <a:srgbClr val="FFFFFF"/>
                </a:solidFill>
              </a:rPr>
              <a:t>A Brute force attack is a well known breaking technique, by certain records, brute force attacks represented five percent of affirmed security ruptures. A brute force attack includes ‘speculating’ username and passwords to increase unapproved access to a framework. Brute force is a straightforward attack strategy and has a high achievement rate.</a:t>
            </a:r>
            <a:endParaRPr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idx="1" type="body"/>
          </p:nvPr>
        </p:nvSpPr>
        <p:spPr>
          <a:xfrm>
            <a:off x="222175" y="130900"/>
            <a:ext cx="8624700" cy="47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rgbClr val="FFFFFF"/>
                </a:solidFill>
              </a:rPr>
              <a:t>Types of Brute Force Attacks:</a:t>
            </a:r>
            <a:endParaRPr b="1" sz="2100">
              <a:solidFill>
                <a:srgbClr val="FFFFFF"/>
              </a:solidFill>
            </a:endParaRPr>
          </a:p>
          <a:p>
            <a:pPr indent="0" lvl="0" marL="0" rtl="0" algn="l">
              <a:spcBef>
                <a:spcPts val="1600"/>
              </a:spcBef>
              <a:spcAft>
                <a:spcPts val="0"/>
              </a:spcAft>
              <a:buNone/>
            </a:pPr>
            <a:r>
              <a:rPr b="1" lang="en-GB" sz="1400">
                <a:solidFill>
                  <a:srgbClr val="FF9900"/>
                </a:solidFill>
              </a:rPr>
              <a:t>D</a:t>
            </a:r>
            <a:r>
              <a:rPr b="1" lang="en-GB" sz="1400">
                <a:solidFill>
                  <a:srgbClr val="FF9900"/>
                </a:solidFill>
              </a:rPr>
              <a:t>ictionary attacks</a:t>
            </a:r>
            <a:r>
              <a:rPr b="1" lang="en-GB">
                <a:solidFill>
                  <a:srgbClr val="FFFFFF"/>
                </a:solidFill>
              </a:rPr>
              <a:t> </a:t>
            </a:r>
            <a:r>
              <a:rPr lang="en-GB">
                <a:solidFill>
                  <a:srgbClr val="FFFFFF"/>
                </a:solidFill>
              </a:rPr>
              <a:t>– surmises usernames or passwords utilizing a dictionary of potential strings or phrases.</a:t>
            </a:r>
            <a:endParaRPr>
              <a:solidFill>
                <a:srgbClr val="FFFFFF"/>
              </a:solidFill>
            </a:endParaRPr>
          </a:p>
          <a:p>
            <a:pPr indent="0" lvl="0" marL="0" rtl="0" algn="l">
              <a:spcBef>
                <a:spcPts val="1600"/>
              </a:spcBef>
              <a:spcAft>
                <a:spcPts val="0"/>
              </a:spcAft>
              <a:buNone/>
            </a:pPr>
            <a:r>
              <a:rPr b="1" lang="en-GB" sz="1400">
                <a:solidFill>
                  <a:srgbClr val="FF9900"/>
                </a:solidFill>
              </a:rPr>
              <a:t>Rainbow table attacks</a:t>
            </a:r>
            <a:r>
              <a:rPr lang="en-GB" sz="1400">
                <a:solidFill>
                  <a:srgbClr val="FF9900"/>
                </a:solidFill>
              </a:rPr>
              <a:t> </a:t>
            </a:r>
            <a:r>
              <a:rPr lang="en-GB">
                <a:solidFill>
                  <a:srgbClr val="FFFFFF"/>
                </a:solidFill>
              </a:rPr>
              <a:t>– a rainbow table is a precomputed table for turning around cryptographic hash capacities. It very well may be utilized to figure a capacity up to a specific length comprising of a constrained arrangement of characters.</a:t>
            </a:r>
            <a:endParaRPr>
              <a:solidFill>
                <a:srgbClr val="FFFFFF"/>
              </a:solidFill>
            </a:endParaRPr>
          </a:p>
          <a:p>
            <a:pPr indent="0" lvl="0" marL="0" rtl="0" algn="l">
              <a:spcBef>
                <a:spcPts val="1600"/>
              </a:spcBef>
              <a:spcAft>
                <a:spcPts val="0"/>
              </a:spcAft>
              <a:buNone/>
            </a:pPr>
            <a:r>
              <a:rPr lang="en-GB">
                <a:solidFill>
                  <a:srgbClr val="FF9900"/>
                </a:solidFill>
              </a:rPr>
              <a:t>Reverse brute force attack</a:t>
            </a:r>
            <a:r>
              <a:rPr lang="en-GB">
                <a:solidFill>
                  <a:srgbClr val="FFFFFF"/>
                </a:solidFill>
              </a:rPr>
              <a:t> – utilizes a typical password or assortment of passwords against numerous conceivable usernames. Focuses on a network of clients for which the attackers have recently acquired information.</a:t>
            </a:r>
            <a:endParaRPr>
              <a:solidFill>
                <a:srgbClr val="FFFFFF"/>
              </a:solidFill>
            </a:endParaRPr>
          </a:p>
          <a:p>
            <a:pPr indent="0" lvl="0" marL="0" rtl="0" algn="l">
              <a:spcBef>
                <a:spcPts val="1600"/>
              </a:spcBef>
              <a:spcAft>
                <a:spcPts val="0"/>
              </a:spcAft>
              <a:buNone/>
            </a:pPr>
            <a:r>
              <a:rPr lang="en-GB">
                <a:solidFill>
                  <a:srgbClr val="FF9900"/>
                </a:solidFill>
              </a:rPr>
              <a:t>Hybrid brute force attacks</a:t>
            </a:r>
            <a:r>
              <a:rPr lang="en-GB">
                <a:solidFill>
                  <a:srgbClr val="FFFFFF"/>
                </a:solidFill>
              </a:rPr>
              <a:t> – begins from outer rationale to figure out which password variety might be destined to succeed, and afterward proceeds with the simple way to deal with attempt numerous potential varieties.</a:t>
            </a:r>
            <a:endParaRPr>
              <a:solidFill>
                <a:srgbClr val="FFFFFF"/>
              </a:solidFill>
            </a:endParaRPr>
          </a:p>
          <a:p>
            <a:pPr indent="0" lvl="0" marL="0" rtl="0" algn="l">
              <a:spcBef>
                <a:spcPts val="1600"/>
              </a:spcBef>
              <a:spcAft>
                <a:spcPts val="0"/>
              </a:spcAft>
              <a:buNone/>
            </a:pPr>
            <a:r>
              <a:rPr lang="en-GB">
                <a:solidFill>
                  <a:srgbClr val="FF9900"/>
                </a:solidFill>
              </a:rPr>
              <a:t>Simple brute force attack</a:t>
            </a:r>
            <a:r>
              <a:rPr lang="en-GB">
                <a:solidFill>
                  <a:srgbClr val="FFFFFF"/>
                </a:solidFill>
              </a:rPr>
              <a:t> – utilizes an efficient way to deal with ‘surmise’ that doesn’t depend on outside rationale.</a:t>
            </a:r>
            <a:endParaRPr>
              <a:solidFill>
                <a:srgbClr val="FFFFFF"/>
              </a:solidFill>
            </a:endParaRPr>
          </a:p>
          <a:p>
            <a:pPr indent="0" lvl="0" marL="0" rtl="0" algn="l">
              <a:spcBef>
                <a:spcPts val="1600"/>
              </a:spcBef>
              <a:spcAft>
                <a:spcPts val="1600"/>
              </a:spcAft>
              <a:buNone/>
            </a:pPr>
            <a:r>
              <a:rPr lang="en-GB">
                <a:solidFill>
                  <a:srgbClr val="FF9900"/>
                </a:solidFill>
              </a:rPr>
              <a:t>Credential stuffing</a:t>
            </a:r>
            <a:r>
              <a:rPr lang="en-GB">
                <a:solidFill>
                  <a:srgbClr val="FFFFFF"/>
                </a:solidFill>
              </a:rPr>
              <a:t> – utilizes beforehand known password-username sets, attempting them against numerous sites. Adventures the way that numerous clients have the equivalent username and password across various frameworks.</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nvSpPr>
        <p:spPr>
          <a:xfrm>
            <a:off x="561100" y="514350"/>
            <a:ext cx="7537500" cy="4114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GB" sz="2300">
                <a:solidFill>
                  <a:srgbClr val="242729"/>
                </a:solidFill>
                <a:highlight>
                  <a:srgbClr val="FFFFFF"/>
                </a:highlight>
              </a:rPr>
              <a:t>Rainbow Table versus Dictionary/Brute Force</a:t>
            </a:r>
            <a:endParaRPr b="1" sz="2300">
              <a:solidFill>
                <a:srgbClr val="242729"/>
              </a:solidFill>
              <a:highlight>
                <a:srgbClr val="FFFFFF"/>
              </a:highlight>
            </a:endParaRPr>
          </a:p>
          <a:p>
            <a:pPr indent="0" lvl="0" marL="0" rtl="0" algn="l">
              <a:lnSpc>
                <a:spcPct val="115000"/>
              </a:lnSpc>
              <a:spcBef>
                <a:spcPts val="400"/>
              </a:spcBef>
              <a:spcAft>
                <a:spcPts val="0"/>
              </a:spcAft>
              <a:buNone/>
            </a:pPr>
            <a:r>
              <a:rPr lang="en-GB" sz="1150">
                <a:solidFill>
                  <a:srgbClr val="242729"/>
                </a:solidFill>
                <a:highlight>
                  <a:srgbClr val="FFFFFF"/>
                </a:highlight>
              </a:rPr>
              <a:t>A rainbow table is generally an offline only attack. In a brute force attack or dictionary attack, you need to spend time either sending your guess to the real system to running through the algorithm offline. Given a slow hashing or encryption algorithm, this wastes time. Also, the work being done cannot be reused.</a:t>
            </a:r>
            <a:endParaRPr sz="1150">
              <a:solidFill>
                <a:srgbClr val="242729"/>
              </a:solidFill>
              <a:highlight>
                <a:srgbClr val="FFFFFF"/>
              </a:highlight>
            </a:endParaRPr>
          </a:p>
          <a:p>
            <a:pPr indent="0" lvl="0" marL="0" rtl="0" algn="l">
              <a:lnSpc>
                <a:spcPct val="115000"/>
              </a:lnSpc>
              <a:spcBef>
                <a:spcPts val="1100"/>
              </a:spcBef>
              <a:spcAft>
                <a:spcPts val="0"/>
              </a:spcAft>
              <a:buNone/>
            </a:pPr>
            <a:r>
              <a:rPr lang="en-GB" sz="1150">
                <a:solidFill>
                  <a:srgbClr val="242729"/>
                </a:solidFill>
                <a:highlight>
                  <a:srgbClr val="FFFFFF"/>
                </a:highlight>
              </a:rPr>
              <a:t>A rainbow table is precomputed listing. You actually work backwards from the hashed/encrypted text. The attacker will run through the algorithm to get every possible output given every possible input. The list of inputs may be brute force, dictionary, or hybrid. Based on the list of outputs, the attacker now has a reuseable table mapping inputs to known outputs.</a:t>
            </a:r>
            <a:endParaRPr sz="1150">
              <a:solidFill>
                <a:srgbClr val="242729"/>
              </a:solidFill>
              <a:highlight>
                <a:srgbClr val="FFFFFF"/>
              </a:highlight>
            </a:endParaRPr>
          </a:p>
          <a:p>
            <a:pPr indent="0" lvl="0" marL="0" rtl="0" algn="l">
              <a:lnSpc>
                <a:spcPct val="115000"/>
              </a:lnSpc>
              <a:spcBef>
                <a:spcPts val="1100"/>
              </a:spcBef>
              <a:spcAft>
                <a:spcPts val="0"/>
              </a:spcAft>
              <a:buNone/>
            </a:pPr>
            <a:r>
              <a:rPr lang="en-GB" sz="1150">
                <a:solidFill>
                  <a:srgbClr val="242729"/>
                </a:solidFill>
                <a:highlight>
                  <a:srgbClr val="FFFFFF"/>
                </a:highlight>
              </a:rPr>
              <a:t>With the precomputed table, a simple lookup is now possible given the encrypted/hashed version of the password. If you can find the victim's encrypted/hashed version you can easily return the real plaintext password. Rainbow tables are used to reduce redundant work. There is a trade off with doing the work up front and storing the tables. For example, if you were just doing a brute force or a dictionary attack, you can stop as soon as you find your answer. However, the rainbow table must be fully calculated.</a:t>
            </a:r>
            <a:endParaRPr sz="1150">
              <a:solidFill>
                <a:srgbClr val="242729"/>
              </a:solidFill>
              <a:highlight>
                <a:srgbClr val="FFFFFF"/>
              </a:highlight>
            </a:endParaRPr>
          </a:p>
          <a:p>
            <a:pPr indent="0" lvl="0" marL="0" rtl="0" algn="l">
              <a:lnSpc>
                <a:spcPct val="115000"/>
              </a:lnSpc>
              <a:spcBef>
                <a:spcPts val="1100"/>
              </a:spcBef>
              <a:spcAft>
                <a:spcPts val="0"/>
              </a:spcAft>
              <a:buNone/>
            </a:pPr>
            <a:r>
              <a:rPr lang="en-GB" sz="1150">
                <a:solidFill>
                  <a:srgbClr val="242729"/>
                </a:solidFill>
                <a:highlight>
                  <a:srgbClr val="FFFFFF"/>
                </a:highlight>
              </a:rPr>
              <a:t>If you were to run a a rainbow table attack and the 5th entry out of 500 million entries was your match, then all of the effort and time used to create the other 499,999,995 passwords may be considered wasted. However, if you are looking to break multiple passwords to reuse the table over multiple attacks, the time savings can add up.</a:t>
            </a:r>
            <a:endParaRPr sz="1150">
              <a:solidFill>
                <a:srgbClr val="242729"/>
              </a:solidFill>
              <a:highlight>
                <a:srgbClr val="FFFFFF"/>
              </a:highlight>
            </a:endParaRPr>
          </a:p>
          <a:p>
            <a:pPr indent="0" lvl="0" marL="0" rtl="0" algn="l">
              <a:lnSpc>
                <a:spcPct val="115000"/>
              </a:lnSpc>
              <a:spcBef>
                <a:spcPts val="1100"/>
              </a:spcBef>
              <a:spcAft>
                <a:spcPts val="1100"/>
              </a:spcAft>
              <a:buNone/>
            </a:pPr>
            <a:r>
              <a:t/>
            </a:r>
            <a:endParaRPr sz="1150">
              <a:solidFill>
                <a:srgbClr val="242729"/>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offset_comp_442889_edtied2.jpg" id="297" name="Google Shape;297;p31"/>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
        <p:nvSpPr>
          <p:cNvPr id="298" name="Google Shape;298;p31"/>
          <p:cNvSpPr txBox="1"/>
          <p:nvPr/>
        </p:nvSpPr>
        <p:spPr>
          <a:xfrm>
            <a:off x="383425" y="317950"/>
            <a:ext cx="7126200" cy="2777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GB" sz="1800" u="sng">
                <a:solidFill>
                  <a:srgbClr val="F3F3F3"/>
                </a:solidFill>
                <a:latin typeface="Lato"/>
                <a:ea typeface="Lato"/>
                <a:cs typeface="Lato"/>
                <a:sym typeface="Lato"/>
              </a:rPr>
              <a:t>Brute Force Attack</a:t>
            </a:r>
            <a:endParaRPr b="1" sz="1800" u="sng">
              <a:solidFill>
                <a:srgbClr val="F3F3F3"/>
              </a:solidFill>
              <a:latin typeface="Lato"/>
              <a:ea typeface="Lato"/>
              <a:cs typeface="Lato"/>
              <a:sym typeface="Lato"/>
            </a:endParaRPr>
          </a:p>
          <a:p>
            <a:pPr indent="0" lvl="0" marL="0" rtl="0" algn="l">
              <a:spcBef>
                <a:spcPts val="0"/>
              </a:spcBef>
              <a:spcAft>
                <a:spcPts val="0"/>
              </a:spcAft>
              <a:buNone/>
            </a:pPr>
            <a:r>
              <a:t/>
            </a:r>
            <a:endParaRPr b="1" sz="1800" u="sng">
              <a:solidFill>
                <a:srgbClr val="F3F3F3"/>
              </a:solidFill>
              <a:latin typeface="Lato"/>
              <a:ea typeface="Lato"/>
              <a:cs typeface="Lato"/>
              <a:sym typeface="Lato"/>
            </a:endParaRPr>
          </a:p>
          <a:p>
            <a:pPr indent="0" lvl="0" marL="914400" rtl="0" algn="l">
              <a:spcBef>
                <a:spcPts val="0"/>
              </a:spcBef>
              <a:spcAft>
                <a:spcPts val="0"/>
              </a:spcAft>
              <a:buNone/>
            </a:pPr>
            <a:r>
              <a:rPr b="1" lang="en-GB" sz="1500" u="sng">
                <a:solidFill>
                  <a:srgbClr val="F3F3F3"/>
                </a:solidFill>
                <a:latin typeface="Lato"/>
                <a:ea typeface="Lato"/>
                <a:cs typeface="Lato"/>
                <a:sym typeface="Lato"/>
              </a:rPr>
              <a:t>Attack/tools</a:t>
            </a:r>
            <a:r>
              <a:rPr b="1" lang="en-GB" sz="1500">
                <a:solidFill>
                  <a:srgbClr val="F3F3F3"/>
                </a:solidFill>
                <a:latin typeface="Lato"/>
                <a:ea typeface="Lato"/>
                <a:cs typeface="Lato"/>
                <a:sym typeface="Lato"/>
              </a:rPr>
              <a:t>→ </a:t>
            </a:r>
            <a:r>
              <a:rPr b="1" lang="en-GB" sz="1500" u="sng">
                <a:solidFill>
                  <a:srgbClr val="FFD966"/>
                </a:solidFill>
                <a:latin typeface="Lato"/>
                <a:ea typeface="Lato"/>
                <a:cs typeface="Lato"/>
                <a:sym typeface="Lato"/>
              </a:rPr>
              <a:t>Crunch</a:t>
            </a:r>
            <a:r>
              <a:rPr b="1" lang="en-GB" sz="1500">
                <a:solidFill>
                  <a:srgbClr val="F3F3F3"/>
                </a:solidFill>
                <a:latin typeface="Lato"/>
                <a:ea typeface="Lato"/>
                <a:cs typeface="Lato"/>
                <a:sym typeface="Lato"/>
              </a:rPr>
              <a:t>, a password generating tool is used to </a:t>
            </a:r>
            <a:r>
              <a:rPr b="1" lang="en-GB" sz="1500" u="sng">
                <a:solidFill>
                  <a:srgbClr val="FFD966"/>
                </a:solidFill>
                <a:latin typeface="Lato"/>
                <a:ea typeface="Lato"/>
                <a:cs typeface="Lato"/>
                <a:sym typeface="Lato"/>
              </a:rPr>
              <a:t>generate a list of potential passwords</a:t>
            </a:r>
            <a:r>
              <a:rPr b="1" lang="en-GB" sz="1500">
                <a:solidFill>
                  <a:srgbClr val="F3F3F3"/>
                </a:solidFill>
                <a:latin typeface="Lato"/>
                <a:ea typeface="Lato"/>
                <a:cs typeface="Lato"/>
                <a:sym typeface="Lato"/>
              </a:rPr>
              <a:t>. Depending on the parameters passed to the crunch command, (uppercase, lowercase, numbers and symbols) can be arranged in custom ways to accommodate a range of password characters. Using another tool called </a:t>
            </a:r>
            <a:r>
              <a:rPr b="1" lang="en-GB" sz="1500" u="sng">
                <a:solidFill>
                  <a:srgbClr val="FFD966"/>
                </a:solidFill>
                <a:latin typeface="Lato"/>
                <a:ea typeface="Lato"/>
                <a:cs typeface="Lato"/>
                <a:sym typeface="Lato"/>
              </a:rPr>
              <a:t>john the ripper</a:t>
            </a:r>
            <a:r>
              <a:rPr b="1" lang="en-GB" sz="1500">
                <a:solidFill>
                  <a:srgbClr val="F3F3F3"/>
                </a:solidFill>
                <a:latin typeface="Lato"/>
                <a:ea typeface="Lato"/>
                <a:cs typeface="Lato"/>
                <a:sym typeface="Lato"/>
              </a:rPr>
              <a:t>, all of these password </a:t>
            </a:r>
            <a:r>
              <a:rPr b="1" lang="en-GB" sz="1500" u="sng">
                <a:solidFill>
                  <a:srgbClr val="FFD966"/>
                </a:solidFill>
                <a:latin typeface="Lato"/>
                <a:ea typeface="Lato"/>
                <a:cs typeface="Lato"/>
                <a:sym typeface="Lato"/>
              </a:rPr>
              <a:t>values generated from the crunch tool are then hashed and compared to the password file containing the hash that we intend to crack</a:t>
            </a:r>
            <a:r>
              <a:rPr b="1" lang="en-GB" sz="1500">
                <a:solidFill>
                  <a:srgbClr val="F3F3F3"/>
                </a:solidFill>
                <a:latin typeface="Lato"/>
                <a:ea typeface="Lato"/>
                <a:cs typeface="Lato"/>
                <a:sym typeface="Lato"/>
              </a:rPr>
              <a:t>. If there is a match, john the ripper ends and the password is output.</a:t>
            </a:r>
            <a:endParaRPr b="1" sz="1500">
              <a:solidFill>
                <a:srgbClr val="F3F3F3"/>
              </a:solidFill>
              <a:latin typeface="Lato"/>
              <a:ea typeface="Lato"/>
              <a:cs typeface="Lato"/>
              <a:sym typeface="Lato"/>
            </a:endParaRPr>
          </a:p>
        </p:txBody>
      </p:sp>
      <p:sp>
        <p:nvSpPr>
          <p:cNvPr id="299" name="Google Shape;299;p31"/>
          <p:cNvSpPr txBox="1"/>
          <p:nvPr/>
        </p:nvSpPr>
        <p:spPr>
          <a:xfrm>
            <a:off x="841675" y="3170275"/>
            <a:ext cx="6630300" cy="10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rgbClr val="E06666"/>
                </a:solidFill>
                <a:latin typeface="Lato"/>
                <a:ea typeface="Lato"/>
                <a:cs typeface="Lato"/>
                <a:sym typeface="Lato"/>
              </a:rPr>
              <a:t>Prevention </a:t>
            </a:r>
            <a:r>
              <a:rPr lang="en-GB">
                <a:solidFill>
                  <a:srgbClr val="E06666"/>
                </a:solidFill>
                <a:latin typeface="Lato"/>
                <a:ea typeface="Lato"/>
                <a:cs typeface="Lato"/>
                <a:sym typeface="Lato"/>
              </a:rPr>
              <a:t>-</a:t>
            </a:r>
            <a:endParaRPr>
              <a:solidFill>
                <a:srgbClr val="E06666"/>
              </a:solidFill>
              <a:latin typeface="Lato"/>
              <a:ea typeface="Lato"/>
              <a:cs typeface="Lato"/>
              <a:sym typeface="Lato"/>
            </a:endParaRPr>
          </a:p>
          <a:p>
            <a:pPr indent="0" lvl="0" marL="520700" marR="76200" rtl="0" algn="l">
              <a:lnSpc>
                <a:spcPct val="118000"/>
              </a:lnSpc>
              <a:spcBef>
                <a:spcPts val="0"/>
              </a:spcBef>
              <a:spcAft>
                <a:spcPts val="0"/>
              </a:spcAft>
              <a:buNone/>
            </a:pPr>
            <a:r>
              <a:t/>
            </a:r>
            <a:endParaRPr>
              <a:solidFill>
                <a:srgbClr val="E06666"/>
              </a:solidFill>
              <a:latin typeface="Lato"/>
              <a:ea typeface="Lato"/>
              <a:cs typeface="Lato"/>
              <a:sym typeface="Lato"/>
            </a:endParaRPr>
          </a:p>
          <a:p>
            <a:pPr indent="0" lvl="0" marL="520700" marR="76200" rtl="0" algn="l">
              <a:lnSpc>
                <a:spcPct val="118000"/>
              </a:lnSpc>
              <a:spcBef>
                <a:spcPts val="0"/>
              </a:spcBef>
              <a:spcAft>
                <a:spcPts val="0"/>
              </a:spcAft>
              <a:buNone/>
            </a:pPr>
            <a:r>
              <a:rPr lang="en-GB">
                <a:solidFill>
                  <a:srgbClr val="E06666"/>
                </a:solidFill>
                <a:latin typeface="Lato"/>
                <a:ea typeface="Lato"/>
                <a:cs typeface="Lato"/>
                <a:sym typeface="Lato"/>
              </a:rPr>
              <a:t>Encrypt your data | Limit logins | Use PBKDF2, BECRYPT, ARGON, </a:t>
            </a:r>
            <a:r>
              <a:rPr lang="en-GB">
                <a:solidFill>
                  <a:srgbClr val="E06666"/>
                </a:solidFill>
                <a:latin typeface="Lato"/>
                <a:ea typeface="Lato"/>
                <a:cs typeface="Lato"/>
                <a:sym typeface="Lato"/>
              </a:rPr>
              <a:t>Scrypt2</a:t>
            </a:r>
            <a:r>
              <a:rPr lang="en-GB">
                <a:solidFill>
                  <a:srgbClr val="E06666"/>
                </a:solidFill>
                <a:latin typeface="Lato"/>
                <a:ea typeface="Lato"/>
                <a:cs typeface="Lato"/>
                <a:sym typeface="Lato"/>
              </a:rPr>
              <a:t> hashing.</a:t>
            </a:r>
            <a:endParaRPr>
              <a:solidFill>
                <a:srgbClr val="E06666"/>
              </a:solidFill>
              <a:latin typeface="Lato"/>
              <a:ea typeface="Lato"/>
              <a:cs typeface="Lato"/>
              <a:sym typeface="Lato"/>
            </a:endParaRPr>
          </a:p>
          <a:p>
            <a:pPr indent="0" lvl="0" marL="0" rtl="0" algn="l">
              <a:spcBef>
                <a:spcPts val="0"/>
              </a:spcBef>
              <a:spcAft>
                <a:spcPts val="0"/>
              </a:spcAft>
              <a:buNone/>
            </a:pPr>
            <a:r>
              <a:t/>
            </a:r>
            <a:endParaRPr>
              <a:solidFill>
                <a:srgbClr val="EA9999"/>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offset_comp_267026.jpg" id="304" name="Google Shape;304;p32"/>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graphicFrame>
        <p:nvGraphicFramePr>
          <p:cNvPr id="305" name="Google Shape;305;p32"/>
          <p:cNvGraphicFramePr/>
          <p:nvPr/>
        </p:nvGraphicFramePr>
        <p:xfrm>
          <a:off x="1050700" y="291200"/>
          <a:ext cx="3000000" cy="3000000"/>
        </p:xfrm>
        <a:graphic>
          <a:graphicData uri="http://schemas.openxmlformats.org/drawingml/2006/table">
            <a:tbl>
              <a:tblPr>
                <a:noFill/>
                <a:tableStyleId>{2EFE99EB-ADE5-4915-A330-EC0BA3427FEC}</a:tableStyleId>
              </a:tblPr>
              <a:tblGrid>
                <a:gridCol w="7192250"/>
              </a:tblGrid>
              <a:tr h="528950">
                <a:tc>
                  <a:txBody>
                    <a:bodyPr/>
                    <a:lstStyle/>
                    <a:p>
                      <a:pPr indent="0" lvl="0" marL="0" rtl="0" algn="l">
                        <a:lnSpc>
                          <a:spcPct val="115000"/>
                        </a:lnSpc>
                        <a:spcBef>
                          <a:spcPts val="1200"/>
                        </a:spcBef>
                        <a:spcAft>
                          <a:spcPts val="0"/>
                        </a:spcAft>
                        <a:buNone/>
                      </a:pPr>
                      <a:r>
                        <a:rPr b="1" lang="en-GB" sz="1200">
                          <a:solidFill>
                            <a:srgbClr val="EFEFEF"/>
                          </a:solidFill>
                        </a:rPr>
                        <a:t>Step 1: </a:t>
                      </a:r>
                      <a:r>
                        <a:rPr b="1" lang="en-GB" sz="1200">
                          <a:solidFill>
                            <a:srgbClr val="EFEFEF"/>
                          </a:solidFill>
                        </a:rPr>
                        <a:t>Run crunch brute force command</a:t>
                      </a:r>
                      <a:endParaRPr b="1" sz="1200">
                        <a:solidFill>
                          <a:srgbClr val="EFEFEF"/>
                        </a:solidFill>
                      </a:endParaRPr>
                    </a:p>
                    <a:p>
                      <a:pPr indent="0" lvl="0" marL="0" rtl="0" algn="l">
                        <a:lnSpc>
                          <a:spcPct val="115000"/>
                        </a:lnSpc>
                        <a:spcBef>
                          <a:spcPts val="1200"/>
                        </a:spcBef>
                        <a:spcAft>
                          <a:spcPts val="1200"/>
                        </a:spcAft>
                        <a:buNone/>
                      </a:pPr>
                      <a:r>
                        <a:rPr b="1" lang="en-GB" sz="1200" u="sng">
                          <a:solidFill>
                            <a:schemeClr val="hlink"/>
                          </a:solidFill>
                          <a:hlinkClick r:id="rId4"/>
                        </a:rPr>
                        <a:t>learn to use crunch for generating word list</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28950">
                <a:tc>
                  <a:txBody>
                    <a:bodyPr/>
                    <a:lstStyle/>
                    <a:p>
                      <a:pPr indent="0" lvl="0" marL="0" rtl="0" algn="l">
                        <a:lnSpc>
                          <a:spcPct val="115000"/>
                        </a:lnSpc>
                        <a:spcBef>
                          <a:spcPts val="1200"/>
                        </a:spcBef>
                        <a:spcAft>
                          <a:spcPts val="1200"/>
                        </a:spcAft>
                        <a:buNone/>
                      </a:pPr>
                      <a:r>
                        <a:rPr b="1" lang="en-GB" sz="1200">
                          <a:solidFill>
                            <a:srgbClr val="EFEFEF"/>
                          </a:solidFill>
                        </a:rPr>
                        <a:t>Step 2: </a:t>
                      </a:r>
                      <a:r>
                        <a:rPr b="1" lang="en-GB" sz="1200">
                          <a:solidFill>
                            <a:srgbClr val="EFEFEF"/>
                          </a:solidFill>
                        </a:rPr>
                        <a:t>Check that previous command outputs file on local machine</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28950">
                <a:tc>
                  <a:txBody>
                    <a:bodyPr/>
                    <a:lstStyle/>
                    <a:p>
                      <a:pPr indent="0" lvl="0" marL="0" rtl="0" algn="l">
                        <a:lnSpc>
                          <a:spcPct val="115000"/>
                        </a:lnSpc>
                        <a:spcBef>
                          <a:spcPts val="1200"/>
                        </a:spcBef>
                        <a:spcAft>
                          <a:spcPts val="1200"/>
                        </a:spcAft>
                        <a:buNone/>
                      </a:pPr>
                      <a:r>
                        <a:rPr b="1" lang="en-GB" sz="1200">
                          <a:solidFill>
                            <a:srgbClr val="EFEFEF"/>
                          </a:solidFill>
                        </a:rPr>
                        <a:t>Step 3: </a:t>
                      </a:r>
                      <a:r>
                        <a:rPr b="1" lang="en-GB" sz="1200">
                          <a:solidFill>
                            <a:srgbClr val="EFEFEF"/>
                          </a:solidFill>
                        </a:rPr>
                        <a:t>Create a user</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28950">
                <a:tc>
                  <a:txBody>
                    <a:bodyPr/>
                    <a:lstStyle/>
                    <a:p>
                      <a:pPr indent="0" lvl="0" marL="0" rtl="0" algn="l">
                        <a:lnSpc>
                          <a:spcPct val="115000"/>
                        </a:lnSpc>
                        <a:spcBef>
                          <a:spcPts val="1200"/>
                        </a:spcBef>
                        <a:spcAft>
                          <a:spcPts val="1200"/>
                        </a:spcAft>
                        <a:buNone/>
                      </a:pPr>
                      <a:r>
                        <a:rPr b="1" lang="en-GB" sz="1200">
                          <a:solidFill>
                            <a:srgbClr val="EFEFEF"/>
                          </a:solidFill>
                        </a:rPr>
                        <a:t>Step 4: </a:t>
                      </a:r>
                      <a:r>
                        <a:rPr b="1" lang="en-GB" sz="1200">
                          <a:solidFill>
                            <a:srgbClr val="EFEFEF"/>
                          </a:solidFill>
                        </a:rPr>
                        <a:t>Combine passwd &amp; shadow files in order to output to text file [ex: chinmay_info.txt]</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28950">
                <a:tc>
                  <a:txBody>
                    <a:bodyPr/>
                    <a:lstStyle/>
                    <a:p>
                      <a:pPr indent="0" lvl="0" marL="0" rtl="0" algn="l">
                        <a:lnSpc>
                          <a:spcPct val="115000"/>
                        </a:lnSpc>
                        <a:spcBef>
                          <a:spcPts val="1200"/>
                        </a:spcBef>
                        <a:spcAft>
                          <a:spcPts val="1200"/>
                        </a:spcAft>
                        <a:buNone/>
                      </a:pPr>
                      <a:r>
                        <a:rPr b="1" lang="en-GB" sz="1200">
                          <a:solidFill>
                            <a:srgbClr val="EFEFEF"/>
                          </a:solidFill>
                        </a:rPr>
                        <a:t>Step 5: </a:t>
                      </a:r>
                      <a:r>
                        <a:rPr b="1" lang="en-GB" sz="1200">
                          <a:solidFill>
                            <a:srgbClr val="EFEFEF"/>
                          </a:solidFill>
                        </a:rPr>
                        <a:t>Cat chinmay_info.txt → verify that user and corresponding password hash exists in file</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28950">
                <a:tc>
                  <a:txBody>
                    <a:bodyPr/>
                    <a:lstStyle/>
                    <a:p>
                      <a:pPr indent="0" lvl="0" marL="0" rtl="0" algn="l">
                        <a:lnSpc>
                          <a:spcPct val="115000"/>
                        </a:lnSpc>
                        <a:spcBef>
                          <a:spcPts val="1200"/>
                        </a:spcBef>
                        <a:spcAft>
                          <a:spcPts val="1200"/>
                        </a:spcAft>
                        <a:buNone/>
                      </a:pPr>
                      <a:r>
                        <a:rPr b="1" lang="en-GB" sz="1200">
                          <a:solidFill>
                            <a:srgbClr val="EFEFEF"/>
                          </a:solidFill>
                        </a:rPr>
                        <a:t>Step 6: </a:t>
                      </a:r>
                      <a:r>
                        <a:rPr b="1" lang="en-GB" sz="1200">
                          <a:solidFill>
                            <a:srgbClr val="EFEFEF"/>
                          </a:solidFill>
                        </a:rPr>
                        <a:t>Run john the ripper together on both files [crunch password file &amp; user passwd/shadow file]</a:t>
                      </a:r>
                      <a:endParaRPr b="1" sz="1200">
                        <a:solidFill>
                          <a:srgbClr val="EFEFEF"/>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1297500" y="393750"/>
            <a:ext cx="7184700" cy="2402400"/>
          </a:xfrm>
          <a:prstGeom prst="rect">
            <a:avLst/>
          </a:prstGeom>
        </p:spPr>
        <p:txBody>
          <a:bodyPr anchorCtr="0" anchor="t" bIns="91425" lIns="91425" spcFirstLastPara="1" rIns="91425" wrap="square" tIns="91425">
            <a:noAutofit/>
          </a:bodyPr>
          <a:lstStyle/>
          <a:p>
            <a:pPr indent="0" lvl="0" marL="63500" rtl="0" algn="l">
              <a:lnSpc>
                <a:spcPct val="115000"/>
              </a:lnSpc>
              <a:spcBef>
                <a:spcPts val="1200"/>
              </a:spcBef>
              <a:spcAft>
                <a:spcPts val="0"/>
              </a:spcAft>
              <a:buNone/>
            </a:pPr>
            <a:r>
              <a:rPr b="1" lang="en-GB" sz="1200" u="sng">
                <a:solidFill>
                  <a:srgbClr val="FFFFFF"/>
                </a:solidFill>
                <a:latin typeface="Arial"/>
                <a:ea typeface="Arial"/>
                <a:cs typeface="Arial"/>
                <a:sym typeface="Arial"/>
              </a:rPr>
              <a:t>Step 1:</a:t>
            </a:r>
            <a:endParaRPr b="1" sz="1200" u="sng">
              <a:solidFill>
                <a:srgbClr val="FFFFFF"/>
              </a:solidFill>
              <a:latin typeface="Arial"/>
              <a:ea typeface="Arial"/>
              <a:cs typeface="Arial"/>
              <a:sym typeface="Arial"/>
            </a:endParaRPr>
          </a:p>
          <a:p>
            <a:pPr indent="0" lvl="0" marL="63500" rtl="0" algn="l">
              <a:lnSpc>
                <a:spcPct val="115000"/>
              </a:lnSpc>
              <a:spcBef>
                <a:spcPts val="1200"/>
              </a:spcBef>
              <a:spcAft>
                <a:spcPts val="0"/>
              </a:spcAft>
              <a:buNone/>
            </a:pPr>
            <a:r>
              <a:rPr lang="en-GB" sz="1100">
                <a:solidFill>
                  <a:srgbClr val="FFFFFF"/>
                </a:solidFill>
                <a:latin typeface="Arial"/>
                <a:ea typeface="Arial"/>
                <a:cs typeface="Arial"/>
                <a:sym typeface="Arial"/>
              </a:rPr>
              <a:t>Crunch brute force command</a:t>
            </a:r>
            <a:endParaRPr sz="1100">
              <a:solidFill>
                <a:srgbClr val="FFFFFF"/>
              </a:solidFill>
              <a:latin typeface="Arial"/>
              <a:ea typeface="Arial"/>
              <a:cs typeface="Arial"/>
              <a:sym typeface="Arial"/>
            </a:endParaRPr>
          </a:p>
          <a:p>
            <a:pPr indent="0" lvl="0" marL="63500" rtl="0" algn="l">
              <a:lnSpc>
                <a:spcPct val="115000"/>
              </a:lnSpc>
              <a:spcBef>
                <a:spcPts val="300"/>
              </a:spcBef>
              <a:spcAft>
                <a:spcPts val="0"/>
              </a:spcAft>
              <a:buNone/>
            </a:pPr>
            <a:r>
              <a:rPr lang="en-GB" sz="1000">
                <a:solidFill>
                  <a:srgbClr val="FFFFFF"/>
                </a:solidFill>
                <a:latin typeface="Arial"/>
                <a:ea typeface="Arial"/>
                <a:cs typeface="Arial"/>
                <a:sym typeface="Arial"/>
              </a:rPr>
              <a:t>[</a:t>
            </a:r>
            <a:r>
              <a:rPr lang="en-GB" sz="1000" u="sng">
                <a:solidFill>
                  <a:schemeClr val="hlink"/>
                </a:solidFill>
                <a:latin typeface="Arial"/>
                <a:ea typeface="Arial"/>
                <a:cs typeface="Arial"/>
                <a:sym typeface="Arial"/>
                <a:hlinkClick r:id="rId3"/>
              </a:rPr>
              <a:t>ascii-32-95</a:t>
            </a:r>
            <a:r>
              <a:rPr lang="en-GB" sz="1000">
                <a:solidFill>
                  <a:srgbClr val="FFFFFF"/>
                </a:solidFill>
                <a:latin typeface="Arial"/>
                <a:ea typeface="Arial"/>
                <a:cs typeface="Arial"/>
                <a:sym typeface="Arial"/>
              </a:rPr>
              <a:t>] for more info on rainbow table char-sets</a:t>
            </a:r>
            <a:endParaRPr sz="1000">
              <a:solidFill>
                <a:srgbClr val="FFFFFF"/>
              </a:solidFill>
              <a:latin typeface="Arial"/>
              <a:ea typeface="Arial"/>
              <a:cs typeface="Arial"/>
              <a:sym typeface="Arial"/>
            </a:endParaRPr>
          </a:p>
          <a:p>
            <a:pPr indent="0" lvl="0" marL="63500" rtl="0" algn="l">
              <a:lnSpc>
                <a:spcPct val="115000"/>
              </a:lnSpc>
              <a:spcBef>
                <a:spcPts val="300"/>
              </a:spcBef>
              <a:spcAft>
                <a:spcPts val="0"/>
              </a:spcAft>
              <a:buNone/>
            </a:pPr>
            <a:r>
              <a:rPr lang="en-GB" sz="1000">
                <a:solidFill>
                  <a:srgbClr val="FFFFFF"/>
                </a:solidFill>
                <a:latin typeface="Arial"/>
                <a:ea typeface="Arial"/>
                <a:cs typeface="Arial"/>
                <a:sym typeface="Arial"/>
              </a:rPr>
              <a:t>[</a:t>
            </a:r>
            <a:r>
              <a:rPr lang="en-GB" sz="1100" u="sng">
                <a:solidFill>
                  <a:schemeClr val="hlink"/>
                </a:solidFill>
                <a:latin typeface="Arial"/>
                <a:ea typeface="Arial"/>
                <a:cs typeface="Arial"/>
                <a:sym typeface="Arial"/>
                <a:hlinkClick r:id="rId4"/>
              </a:rPr>
              <a:t>Crunch Password list generation in Kali Linux</a:t>
            </a:r>
            <a:r>
              <a:rPr lang="en-GB" sz="1100" u="sng">
                <a:solidFill>
                  <a:srgbClr val="FFFFFF"/>
                </a:solidFill>
                <a:latin typeface="Arial"/>
                <a:ea typeface="Arial"/>
                <a:cs typeface="Arial"/>
                <a:sym typeface="Arial"/>
              </a:rPr>
              <a:t>] </a:t>
            </a:r>
            <a:r>
              <a:rPr lang="en-GB" sz="1100">
                <a:solidFill>
                  <a:srgbClr val="FFFFFF"/>
                </a:solidFill>
                <a:latin typeface="Arial"/>
                <a:ea typeface="Arial"/>
                <a:cs typeface="Arial"/>
                <a:sym typeface="Arial"/>
              </a:rPr>
              <a:t> how to generate wordlist</a:t>
            </a:r>
            <a:endParaRPr sz="1100">
              <a:solidFill>
                <a:srgbClr val="FFFFFF"/>
              </a:solidFill>
              <a:latin typeface="Arial"/>
              <a:ea typeface="Arial"/>
              <a:cs typeface="Arial"/>
              <a:sym typeface="Arial"/>
            </a:endParaRPr>
          </a:p>
          <a:p>
            <a:pPr indent="0" lvl="0" marL="63500" rtl="0" algn="l">
              <a:lnSpc>
                <a:spcPct val="115000"/>
              </a:lnSpc>
              <a:spcBef>
                <a:spcPts val="300"/>
              </a:spcBef>
              <a:spcAft>
                <a:spcPts val="0"/>
              </a:spcAft>
              <a:buNone/>
            </a:pPr>
            <a:r>
              <a:t/>
            </a:r>
            <a:endParaRPr sz="11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rPr lang="en-GB" sz="1000">
                <a:solidFill>
                  <a:srgbClr val="FFFFFF"/>
                </a:solidFill>
                <a:latin typeface="Arial"/>
                <a:ea typeface="Arial"/>
                <a:cs typeface="Arial"/>
                <a:sym typeface="Arial"/>
              </a:rPr>
              <a:t>[</a:t>
            </a:r>
            <a:r>
              <a:rPr b="1" lang="en-GB" sz="1000">
                <a:solidFill>
                  <a:srgbClr val="FFFFFF"/>
                </a:solidFill>
                <a:latin typeface="Arial"/>
                <a:ea typeface="Arial"/>
                <a:cs typeface="Arial"/>
                <a:sym typeface="Arial"/>
              </a:rPr>
              <a:t>crunch 6 6 -t @@@123 -f /usr/share/rainbowcrack/charset.txt loweralpha-numeric -o crunch_bruteforce.txt</a:t>
            </a:r>
            <a:r>
              <a:rPr lang="en-GB" sz="1000">
                <a:solidFill>
                  <a:srgbClr val="FFFFFF"/>
                </a:solidFill>
                <a:latin typeface="Arial"/>
                <a:ea typeface="Arial"/>
                <a:cs typeface="Arial"/>
                <a:sym typeface="Arial"/>
              </a:rPr>
              <a:t>]</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rPr lang="en-GB" sz="1000">
                <a:solidFill>
                  <a:srgbClr val="FFFFFF"/>
                </a:solidFill>
                <a:latin typeface="Arial"/>
                <a:ea typeface="Arial"/>
                <a:cs typeface="Arial"/>
                <a:sym typeface="Arial"/>
              </a:rPr>
              <a:t>Either commands could be if u dont want to use charset file</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rPr lang="en-GB" sz="1000">
                <a:solidFill>
                  <a:srgbClr val="FFFFFF"/>
                </a:solidFill>
                <a:latin typeface="Arial"/>
                <a:ea typeface="Arial"/>
                <a:cs typeface="Arial"/>
                <a:sym typeface="Arial"/>
              </a:rPr>
              <a:t>crunch 4 4 ABCDEFGHIJKLMNOPQRSTUVWXYZ -o /root/Desktop/wordlist.txt</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rPr lang="en-GB" sz="1000">
                <a:solidFill>
                  <a:srgbClr val="FFFFFF"/>
                </a:solidFill>
                <a:latin typeface="Arial"/>
                <a:ea typeface="Arial"/>
                <a:cs typeface="Arial"/>
                <a:sym typeface="Arial"/>
              </a:rPr>
              <a:t>crunch 8 8 ABCDEFGHIJKLMNOPQRSTUVWXYZ -t @@@@1980 -o /root/Desktop/wordlist.txt</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rPr lang="en-GB" sz="1000">
                <a:solidFill>
                  <a:srgbClr val="FFFFFF"/>
                </a:solidFill>
                <a:latin typeface="Arial"/>
                <a:ea typeface="Arial"/>
                <a:cs typeface="Arial"/>
                <a:sym typeface="Arial"/>
              </a:rPr>
              <a:t>crunch 5 5 ABCDEFGHIJKLMNOPQRSTUVWXYZ -o /root/Desktop/wordlist.txt</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t/>
            </a:r>
            <a:endParaRPr sz="1000">
              <a:solidFill>
                <a:srgbClr val="FFFFFF"/>
              </a:solidFill>
              <a:latin typeface="Arial"/>
              <a:ea typeface="Arial"/>
              <a:cs typeface="Arial"/>
              <a:sym typeface="Arial"/>
            </a:endParaRPr>
          </a:p>
          <a:p>
            <a:pPr indent="0" lvl="0" marL="63500" rtl="0" algn="l">
              <a:lnSpc>
                <a:spcPct val="116000"/>
              </a:lnSpc>
              <a:spcBef>
                <a:spcPts val="20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4"/>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aphicFrame>
        <p:nvGraphicFramePr>
          <p:cNvPr id="320" name="Google Shape;320;p35"/>
          <p:cNvGraphicFramePr/>
          <p:nvPr/>
        </p:nvGraphicFramePr>
        <p:xfrm>
          <a:off x="152400" y="152400"/>
          <a:ext cx="3000000" cy="3000000"/>
        </p:xfrm>
        <a:graphic>
          <a:graphicData uri="http://schemas.openxmlformats.org/drawingml/2006/table">
            <a:tbl>
              <a:tblPr>
                <a:noFill/>
                <a:tableStyleId>{2EFE99EB-ADE5-4915-A330-EC0BA3427FEC}</a:tableStyleId>
              </a:tblPr>
              <a:tblGrid>
                <a:gridCol w="1238250"/>
                <a:gridCol w="5895975"/>
              </a:tblGrid>
              <a:tr h="171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14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1" name="Google Shape;321;p35"/>
          <p:cNvSpPr txBox="1"/>
          <p:nvPr/>
        </p:nvSpPr>
        <p:spPr>
          <a:xfrm>
            <a:off x="1161300" y="152400"/>
            <a:ext cx="6821400" cy="105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00"/>
              </a:spcBef>
              <a:spcAft>
                <a:spcPts val="0"/>
              </a:spcAft>
              <a:buNone/>
            </a:pPr>
            <a:r>
              <a:rPr b="1" lang="en-GB" sz="1300">
                <a:solidFill>
                  <a:srgbClr val="FFFFFF"/>
                </a:solidFill>
              </a:rPr>
              <a:t>Step 2:</a:t>
            </a:r>
            <a:endParaRPr b="1" sz="1300">
              <a:solidFill>
                <a:srgbClr val="FFFFFF"/>
              </a:solidFill>
            </a:endParaRPr>
          </a:p>
          <a:p>
            <a:pPr indent="0" lvl="0" marL="63500" rtl="0" algn="l">
              <a:lnSpc>
                <a:spcPct val="115000"/>
              </a:lnSpc>
              <a:spcBef>
                <a:spcPts val="400"/>
              </a:spcBef>
              <a:spcAft>
                <a:spcPts val="0"/>
              </a:spcAft>
              <a:buNone/>
            </a:pPr>
            <a:r>
              <a:t/>
            </a:r>
            <a:endParaRPr sz="1100">
              <a:solidFill>
                <a:srgbClr val="FFFFFF"/>
              </a:solidFill>
            </a:endParaRPr>
          </a:p>
          <a:p>
            <a:pPr indent="0" lvl="0" marL="63500" rtl="0" algn="l">
              <a:lnSpc>
                <a:spcPct val="115000"/>
              </a:lnSpc>
              <a:spcBef>
                <a:spcPts val="200"/>
              </a:spcBef>
              <a:spcAft>
                <a:spcPts val="0"/>
              </a:spcAft>
              <a:buNone/>
            </a:pPr>
            <a:r>
              <a:rPr lang="en-GB" sz="1100">
                <a:solidFill>
                  <a:srgbClr val="FFFFFF"/>
                </a:solidFill>
              </a:rPr>
              <a:t>Check that previous command outputs file on local machine</a:t>
            </a:r>
            <a:endParaRPr sz="1100">
              <a:solidFill>
                <a:srgbClr val="FFFFFF"/>
              </a:solidFill>
            </a:endParaRPr>
          </a:p>
        </p:txBody>
      </p:sp>
      <p:pic>
        <p:nvPicPr>
          <p:cNvPr id="322" name="Google Shape;322;p35"/>
          <p:cNvPicPr preferRelativeResize="0"/>
          <p:nvPr/>
        </p:nvPicPr>
        <p:blipFill>
          <a:blip r:embed="rId3">
            <a:alphaModFix/>
          </a:blip>
          <a:stretch>
            <a:fillRect/>
          </a:stretch>
        </p:blipFill>
        <p:spPr>
          <a:xfrm>
            <a:off x="152400" y="1231150"/>
            <a:ext cx="4328501" cy="2434776"/>
          </a:xfrm>
          <a:prstGeom prst="rect">
            <a:avLst/>
          </a:prstGeom>
          <a:noFill/>
          <a:ln>
            <a:noFill/>
          </a:ln>
        </p:spPr>
      </p:pic>
      <p:pic>
        <p:nvPicPr>
          <p:cNvPr id="323" name="Google Shape;323;p35"/>
          <p:cNvPicPr preferRelativeResize="0"/>
          <p:nvPr/>
        </p:nvPicPr>
        <p:blipFill>
          <a:blip r:embed="rId4">
            <a:alphaModFix/>
          </a:blip>
          <a:stretch>
            <a:fillRect/>
          </a:stretch>
        </p:blipFill>
        <p:spPr>
          <a:xfrm>
            <a:off x="4526250" y="1231150"/>
            <a:ext cx="4328477" cy="2434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nvSpPr>
        <p:spPr>
          <a:xfrm>
            <a:off x="601800" y="1262075"/>
            <a:ext cx="7940400" cy="11073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3000">
                <a:solidFill>
                  <a:srgbClr val="3C78D8"/>
                </a:solidFill>
              </a:rPr>
              <a:t>DIFFERENCE BETWEEN ROUTER AND GATEWAYS</a:t>
            </a:r>
            <a:endParaRPr sz="3000">
              <a:solidFill>
                <a:srgbClr val="3C78D8"/>
              </a:solidFill>
            </a:endParaRPr>
          </a:p>
          <a:p>
            <a:pPr indent="0" lvl="0" marL="0" rtl="0" algn="just">
              <a:lnSpc>
                <a:spcPct val="115000"/>
              </a:lnSpc>
              <a:spcBef>
                <a:spcPts val="0"/>
              </a:spcBef>
              <a:spcAft>
                <a:spcPts val="0"/>
              </a:spcAft>
              <a:buNone/>
            </a:pPr>
            <a:r>
              <a:t/>
            </a:r>
            <a:endParaRPr sz="3000">
              <a:solidFill>
                <a:srgbClr val="FFFFFF"/>
              </a:solidFill>
            </a:endParaRPr>
          </a:p>
          <a:p>
            <a:pPr indent="0" lvl="0" marL="0" rtl="0" algn="l">
              <a:spcBef>
                <a:spcPts val="0"/>
              </a:spcBef>
              <a:spcAft>
                <a:spcPts val="0"/>
              </a:spcAft>
              <a:buNone/>
            </a:pPr>
            <a:r>
              <a:t/>
            </a:r>
            <a:endParaRPr>
              <a:latin typeface="Lato"/>
              <a:ea typeface="Lato"/>
              <a:cs typeface="Lato"/>
              <a:sym typeface="Lato"/>
            </a:endParaRPr>
          </a:p>
        </p:txBody>
      </p:sp>
      <p:sp>
        <p:nvSpPr>
          <p:cNvPr id="201" name="Google Shape;201;p18"/>
          <p:cNvSpPr txBox="1"/>
          <p:nvPr/>
        </p:nvSpPr>
        <p:spPr>
          <a:xfrm>
            <a:off x="326800" y="465575"/>
            <a:ext cx="78483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900">
                <a:solidFill>
                  <a:schemeClr val="lt1"/>
                </a:solidFill>
                <a:latin typeface="Lato"/>
                <a:ea typeface="Lato"/>
                <a:cs typeface="Lato"/>
                <a:sym typeface="Lato"/>
              </a:rPr>
              <a:t>TUTORIAL ASSIGNMENT</a:t>
            </a:r>
            <a:endParaRPr sz="29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nvSpPr>
        <p:spPr>
          <a:xfrm>
            <a:off x="93525" y="1346650"/>
            <a:ext cx="8379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Step 3:</a:t>
            </a:r>
            <a:endParaRPr>
              <a:solidFill>
                <a:srgbClr val="EFEFEF"/>
              </a:solidFill>
            </a:endParaRPr>
          </a:p>
          <a:p>
            <a:pPr indent="0" lvl="0" marL="0" rtl="0" algn="l">
              <a:spcBef>
                <a:spcPts val="0"/>
              </a:spcBef>
              <a:spcAft>
                <a:spcPts val="0"/>
              </a:spcAft>
              <a:buNone/>
            </a:pPr>
            <a:r>
              <a:rPr lang="en-GB">
                <a:solidFill>
                  <a:srgbClr val="EFEFEF"/>
                </a:solidFill>
              </a:rPr>
              <a:t>Create a user</a:t>
            </a:r>
            <a:endParaRPr>
              <a:solidFill>
                <a:srgbClr val="EFEFEF"/>
              </a:solidFill>
            </a:endParaRPr>
          </a:p>
          <a:p>
            <a:pPr indent="0" lvl="0" marL="0" rtl="0" algn="l">
              <a:spcBef>
                <a:spcPts val="0"/>
              </a:spcBef>
              <a:spcAft>
                <a:spcPts val="0"/>
              </a:spcAft>
              <a:buNone/>
            </a:pPr>
            <a:r>
              <a:rPr lang="en-GB">
                <a:solidFill>
                  <a:srgbClr val="EFEFEF"/>
                </a:solidFill>
              </a:rPr>
              <a:t>Using command : sudo adduser “user_name”</a:t>
            </a:r>
            <a:endParaRPr>
              <a:solidFill>
                <a:srgbClr val="EFEFEF"/>
              </a:solidFill>
            </a:endParaRPr>
          </a:p>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rPr lang="en-GB">
                <a:solidFill>
                  <a:srgbClr val="EFEFEF"/>
                </a:solidFill>
              </a:rPr>
              <a:t>Step 4 : </a:t>
            </a:r>
            <a:endParaRPr>
              <a:solidFill>
                <a:srgbClr val="EFEFEF"/>
              </a:solidFill>
            </a:endParaRPr>
          </a:p>
          <a:p>
            <a:pPr indent="0" lvl="0" marL="0" rtl="0" algn="l">
              <a:spcBef>
                <a:spcPts val="0"/>
              </a:spcBef>
              <a:spcAft>
                <a:spcPts val="0"/>
              </a:spcAft>
              <a:buNone/>
            </a:pPr>
            <a:r>
              <a:rPr lang="en-GB">
                <a:solidFill>
                  <a:srgbClr val="EFEFEF"/>
                </a:solidFill>
              </a:rPr>
              <a:t>Combine shadow and password file . eg . chinmay_info</a:t>
            </a:r>
            <a:r>
              <a:rPr lang="en-GB">
                <a:solidFill>
                  <a:srgbClr val="999999"/>
                </a:solidFill>
              </a:rPr>
              <a:t>.txt</a:t>
            </a:r>
            <a:endParaRPr>
              <a:solidFill>
                <a:srgbClr val="999999"/>
              </a:solidFill>
            </a:endParaRPr>
          </a:p>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rPr lang="en-GB">
                <a:solidFill>
                  <a:srgbClr val="EFEFEF"/>
                </a:solidFill>
              </a:rPr>
              <a:t>Step 5:</a:t>
            </a:r>
            <a:endParaRPr>
              <a:solidFill>
                <a:srgbClr val="EFEFEF"/>
              </a:solidFill>
            </a:endParaRPr>
          </a:p>
          <a:p>
            <a:pPr indent="0" lvl="0" marL="0" rtl="0" algn="l">
              <a:spcBef>
                <a:spcPts val="0"/>
              </a:spcBef>
              <a:spcAft>
                <a:spcPts val="0"/>
              </a:spcAft>
              <a:buNone/>
            </a:pPr>
            <a:r>
              <a:rPr lang="en-GB">
                <a:solidFill>
                  <a:srgbClr val="EFEFEF"/>
                </a:solidFill>
              </a:rPr>
              <a:t>Verify shadow and password  file combined file using </a:t>
            </a:r>
            <a:r>
              <a:rPr lang="en-GB">
                <a:solidFill>
                  <a:srgbClr val="B7B7B7"/>
                </a:solidFill>
              </a:rPr>
              <a:t>cat command </a:t>
            </a:r>
            <a:endParaRPr>
              <a:solidFill>
                <a:srgbClr val="B7B7B7"/>
              </a:solidFill>
            </a:endParaRPr>
          </a:p>
          <a:p>
            <a:pPr indent="0" lvl="0" marL="0" rtl="0" algn="l">
              <a:spcBef>
                <a:spcPts val="0"/>
              </a:spcBef>
              <a:spcAft>
                <a:spcPts val="0"/>
              </a:spcAft>
              <a:buNone/>
            </a:pPr>
            <a:r>
              <a:rPr lang="en-GB">
                <a:solidFill>
                  <a:srgbClr val="EFEFEF"/>
                </a:solidFill>
              </a:rPr>
              <a:t>Cat chinmay_info.txt</a:t>
            </a:r>
            <a:endParaRPr>
              <a:solidFill>
                <a:srgbClr val="EFEFEF"/>
              </a:solidFill>
            </a:endParaRPr>
          </a:p>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rPr lang="en-GB">
                <a:solidFill>
                  <a:srgbClr val="EFEFEF"/>
                </a:solidFill>
              </a:rPr>
              <a:t>Step 6:</a:t>
            </a:r>
            <a:endParaRPr>
              <a:solidFill>
                <a:srgbClr val="EFEFEF"/>
              </a:solidFill>
            </a:endParaRPr>
          </a:p>
          <a:p>
            <a:pPr indent="0" lvl="0" marL="0" rtl="0" algn="l">
              <a:spcBef>
                <a:spcPts val="0"/>
              </a:spcBef>
              <a:spcAft>
                <a:spcPts val="0"/>
              </a:spcAft>
              <a:buNone/>
            </a:pPr>
            <a:r>
              <a:t/>
            </a:r>
            <a:endParaRPr>
              <a:solidFill>
                <a:srgbClr val="EFEFEF"/>
              </a:solidFill>
            </a:endParaRPr>
          </a:p>
          <a:p>
            <a:pPr indent="0" lvl="0" marL="0" rtl="0" algn="l">
              <a:spcBef>
                <a:spcPts val="0"/>
              </a:spcBef>
              <a:spcAft>
                <a:spcPts val="0"/>
              </a:spcAft>
              <a:buNone/>
            </a:pPr>
            <a:r>
              <a:rPr lang="en-GB">
                <a:solidFill>
                  <a:srgbClr val="EFEFEF"/>
                </a:solidFill>
              </a:rPr>
              <a:t>Run john the ripper on crunch_bruteforce.txt over the co</a:t>
            </a:r>
            <a:r>
              <a:rPr lang="en-GB">
                <a:solidFill>
                  <a:srgbClr val="999999"/>
                </a:solidFill>
              </a:rPr>
              <a:t>mbined file i.e chinmay_info.txt</a:t>
            </a:r>
            <a:endParaRPr>
              <a:solidFill>
                <a:srgbClr val="999999"/>
              </a:solidFill>
            </a:endParaRPr>
          </a:p>
          <a:p>
            <a:pPr indent="0" lvl="0" marL="0" rtl="0" algn="l">
              <a:spcBef>
                <a:spcPts val="0"/>
              </a:spcBef>
              <a:spcAft>
                <a:spcPts val="0"/>
              </a:spcAft>
              <a:buNone/>
            </a:pPr>
            <a:r>
              <a:t/>
            </a:r>
            <a:endParaRPr>
              <a:solidFill>
                <a:srgbClr val="EFEFE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7"/>
          <p:cNvPicPr preferRelativeResize="0"/>
          <p:nvPr/>
        </p:nvPicPr>
        <p:blipFill>
          <a:blip r:embed="rId3">
            <a:alphaModFix/>
          </a:blip>
          <a:stretch>
            <a:fillRect/>
          </a:stretch>
        </p:blipFill>
        <p:spPr>
          <a:xfrm>
            <a:off x="0" y="66675"/>
            <a:ext cx="8859202" cy="4983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38"/>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nvSpPr>
        <p:spPr>
          <a:xfrm>
            <a:off x="981950" y="299250"/>
            <a:ext cx="6593100" cy="106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600"/>
              </a:spcAft>
              <a:buNone/>
            </a:pPr>
            <a:r>
              <a:rPr b="1" lang="en-GB" sz="2300">
                <a:solidFill>
                  <a:srgbClr val="CCCCCC"/>
                </a:solidFill>
              </a:rPr>
              <a:t>Dictionary Based Attack</a:t>
            </a:r>
            <a:endParaRPr b="1" sz="2300">
              <a:solidFill>
                <a:srgbClr val="CCCCCC"/>
              </a:solidFill>
            </a:endParaRPr>
          </a:p>
        </p:txBody>
      </p:sp>
      <p:sp>
        <p:nvSpPr>
          <p:cNvPr id="344" name="Google Shape;344;p39"/>
          <p:cNvSpPr txBox="1"/>
          <p:nvPr/>
        </p:nvSpPr>
        <p:spPr>
          <a:xfrm>
            <a:off x="907150" y="953875"/>
            <a:ext cx="7602900" cy="1431000"/>
          </a:xfrm>
          <a:prstGeom prst="rect">
            <a:avLst/>
          </a:prstGeom>
          <a:noFill/>
          <a:ln>
            <a:noFill/>
          </a:ln>
        </p:spPr>
        <p:txBody>
          <a:bodyPr anchorCtr="0" anchor="t" bIns="91425" lIns="91425" spcFirstLastPara="1" rIns="91425" wrap="square" tIns="91425">
            <a:noAutofit/>
          </a:bodyPr>
          <a:lstStyle/>
          <a:p>
            <a:pPr indent="0" lvl="0" marL="63500" marR="114300" rtl="0" algn="l">
              <a:lnSpc>
                <a:spcPct val="118000"/>
              </a:lnSpc>
              <a:spcBef>
                <a:spcPts val="0"/>
              </a:spcBef>
              <a:spcAft>
                <a:spcPts val="0"/>
              </a:spcAft>
              <a:buNone/>
            </a:pPr>
            <a:r>
              <a:rPr lang="en-GB" sz="1100" u="sng">
                <a:solidFill>
                  <a:srgbClr val="D9D9D9"/>
                </a:solidFill>
              </a:rPr>
              <a:t>Attack/tools</a:t>
            </a:r>
            <a:r>
              <a:rPr lang="en-GB" sz="1100">
                <a:solidFill>
                  <a:srgbClr val="D9D9D9"/>
                </a:solidFill>
              </a:rPr>
              <a:t>→ rockyou.txt, a pre-generated 14 million word list is parsed with john the ripper. The possible password values in the rockyou file are hashed and compared to the password file containing the hash that we intend to crack. If a match exists, the password is cracked and output.</a:t>
            </a:r>
            <a:endParaRPr sz="1100">
              <a:solidFill>
                <a:srgbClr val="D9D9D9"/>
              </a:solidFill>
            </a:endParaRPr>
          </a:p>
          <a:p>
            <a:pPr indent="0" lvl="0" marL="0" rtl="0" algn="l">
              <a:lnSpc>
                <a:spcPct val="115000"/>
              </a:lnSpc>
              <a:spcBef>
                <a:spcPts val="0"/>
              </a:spcBef>
              <a:spcAft>
                <a:spcPts val="0"/>
              </a:spcAft>
              <a:buNone/>
            </a:pPr>
            <a:r>
              <a:rPr lang="en-GB" sz="1250">
                <a:solidFill>
                  <a:srgbClr val="D9D9D9"/>
                </a:solidFill>
              </a:rPr>
              <a:t> </a:t>
            </a:r>
            <a:endParaRPr sz="1250">
              <a:solidFill>
                <a:srgbClr val="D9D9D9"/>
              </a:solidFill>
            </a:endParaRPr>
          </a:p>
          <a:p>
            <a:pPr indent="0" lvl="0" marL="63500" rtl="0" algn="l">
              <a:lnSpc>
                <a:spcPct val="115000"/>
              </a:lnSpc>
              <a:spcBef>
                <a:spcPts val="1200"/>
              </a:spcBef>
              <a:spcAft>
                <a:spcPts val="0"/>
              </a:spcAft>
              <a:buNone/>
            </a:pPr>
            <a:r>
              <a:rPr lang="en-GB" sz="1100">
                <a:solidFill>
                  <a:srgbClr val="D9D9D9"/>
                </a:solidFill>
              </a:rPr>
              <a:t>Prevention → Encrypt your data | Limit logins | Use PBKDF2, BECRYPT, ARGON2 hashing</a:t>
            </a:r>
            <a:endParaRPr sz="1100">
              <a:solidFill>
                <a:srgbClr val="D9D9D9"/>
              </a:solidFill>
            </a:endParaRPr>
          </a:p>
          <a:p>
            <a:pPr indent="0" lvl="0" marL="0" rtl="0" algn="l">
              <a:spcBef>
                <a:spcPts val="1200"/>
              </a:spcBef>
              <a:spcAft>
                <a:spcPts val="0"/>
              </a:spcAft>
              <a:buNone/>
            </a:pPr>
            <a:r>
              <a:t/>
            </a:r>
            <a:endParaRPr>
              <a:solidFill>
                <a:srgbClr val="D9D9D9"/>
              </a:solidFill>
              <a:latin typeface="Lato"/>
              <a:ea typeface="Lato"/>
              <a:cs typeface="Lato"/>
              <a:sym typeface="Lato"/>
            </a:endParaRPr>
          </a:p>
        </p:txBody>
      </p:sp>
      <p:graphicFrame>
        <p:nvGraphicFramePr>
          <p:cNvPr id="345" name="Google Shape;345;p39"/>
          <p:cNvGraphicFramePr/>
          <p:nvPr/>
        </p:nvGraphicFramePr>
        <p:xfrm>
          <a:off x="981950" y="2911175"/>
          <a:ext cx="3000000" cy="3000000"/>
        </p:xfrm>
        <a:graphic>
          <a:graphicData uri="http://schemas.openxmlformats.org/drawingml/2006/table">
            <a:tbl>
              <a:tblPr>
                <a:noFill/>
                <a:tableStyleId>{2EFE99EB-ADE5-4915-A330-EC0BA3427FEC}</a:tableStyleId>
              </a:tblPr>
              <a:tblGrid>
                <a:gridCol w="5953125"/>
              </a:tblGrid>
              <a:tr h="295275">
                <a:tc>
                  <a:txBody>
                    <a:bodyPr/>
                    <a:lstStyle/>
                    <a:p>
                      <a:pPr indent="0" lvl="0" marL="0" rtl="0" algn="l">
                        <a:lnSpc>
                          <a:spcPct val="115000"/>
                        </a:lnSpc>
                        <a:spcBef>
                          <a:spcPts val="1200"/>
                        </a:spcBef>
                        <a:spcAft>
                          <a:spcPts val="1200"/>
                        </a:spcAft>
                        <a:buNone/>
                      </a:pPr>
                      <a:r>
                        <a:rPr b="1" lang="en-GB" sz="1200">
                          <a:solidFill>
                            <a:srgbClr val="F3F3F3"/>
                          </a:solidFill>
                        </a:rPr>
                        <a:t>Step 1 </a:t>
                      </a:r>
                      <a:r>
                        <a:rPr b="1" lang="en-GB" sz="1200">
                          <a:solidFill>
                            <a:srgbClr val="F3F3F3"/>
                          </a:solidFill>
                        </a:rPr>
                        <a:t>- Create a user</a:t>
                      </a:r>
                      <a:endParaRPr b="1" sz="1200">
                        <a:solidFill>
                          <a:srgbClr val="F3F3F3"/>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95275">
                <a:tc>
                  <a:txBody>
                    <a:bodyPr/>
                    <a:lstStyle/>
                    <a:p>
                      <a:pPr indent="0" lvl="0" marL="0" rtl="0" algn="l">
                        <a:lnSpc>
                          <a:spcPct val="115000"/>
                        </a:lnSpc>
                        <a:spcBef>
                          <a:spcPts val="1200"/>
                        </a:spcBef>
                        <a:spcAft>
                          <a:spcPts val="1200"/>
                        </a:spcAft>
                        <a:buNone/>
                      </a:pPr>
                      <a:r>
                        <a:rPr b="1" lang="en-GB" sz="1200"/>
                        <a:t>Step 2 </a:t>
                      </a:r>
                      <a:r>
                        <a:rPr b="1" lang="en-GB" sz="1200"/>
                        <a:t>- output passwd and shadow files to new text file</a:t>
                      </a:r>
                      <a:endParaRPr b="1" sz="1200"/>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295275">
                <a:tc>
                  <a:txBody>
                    <a:bodyPr/>
                    <a:lstStyle/>
                    <a:p>
                      <a:pPr indent="0" lvl="0" marL="0" rtl="0" algn="l">
                        <a:lnSpc>
                          <a:spcPct val="115000"/>
                        </a:lnSpc>
                        <a:spcBef>
                          <a:spcPts val="1200"/>
                        </a:spcBef>
                        <a:spcAft>
                          <a:spcPts val="1200"/>
                        </a:spcAft>
                        <a:buNone/>
                      </a:pPr>
                      <a:r>
                        <a:rPr b="1" lang="en-GB" sz="1200">
                          <a:solidFill>
                            <a:srgbClr val="434343"/>
                          </a:solidFill>
                        </a:rPr>
                        <a:t>Step 3 </a:t>
                      </a:r>
                      <a:r>
                        <a:rPr b="1" lang="en-GB" sz="1200">
                          <a:solidFill>
                            <a:srgbClr val="434343"/>
                          </a:solidFill>
                        </a:rPr>
                        <a:t>- run john the ripper with rock_you dictionary against new text file</a:t>
                      </a:r>
                      <a:endParaRPr b="1" sz="1200">
                        <a:solidFill>
                          <a:srgbClr val="434343"/>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sp>
        <p:nvSpPr>
          <p:cNvPr id="346" name="Google Shape;346;p39"/>
          <p:cNvSpPr txBox="1"/>
          <p:nvPr/>
        </p:nvSpPr>
        <p:spPr>
          <a:xfrm>
            <a:off x="1038050" y="2384875"/>
            <a:ext cx="4685400" cy="345900"/>
          </a:xfrm>
          <a:prstGeom prst="rect">
            <a:avLst/>
          </a:prstGeom>
          <a:noFill/>
          <a:ln>
            <a:noFill/>
          </a:ln>
        </p:spPr>
        <p:txBody>
          <a:bodyPr anchorCtr="0" anchor="ctr" bIns="91425" lIns="91425" spcFirstLastPara="1" rIns="91425" wrap="square" tIns="91425">
            <a:noAutofit/>
          </a:bodyPr>
          <a:lstStyle/>
          <a:p>
            <a:pPr indent="0" lvl="0" marL="63500" rtl="0" algn="l">
              <a:lnSpc>
                <a:spcPct val="115000"/>
              </a:lnSpc>
              <a:spcBef>
                <a:spcPts val="500"/>
              </a:spcBef>
              <a:spcAft>
                <a:spcPts val="200"/>
              </a:spcAft>
              <a:buNone/>
            </a:pPr>
            <a:r>
              <a:rPr b="1" lang="en-GB" sz="1300">
                <a:solidFill>
                  <a:srgbClr val="B7B7B7"/>
                </a:solidFill>
              </a:rPr>
              <a:t>Steps to run dictionary based attack:</a:t>
            </a:r>
            <a:endParaRPr b="1" sz="1300">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0"/>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1"/>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2"/>
          <p:cNvPicPr preferRelativeResize="0"/>
          <p:nvPr/>
        </p:nvPicPr>
        <p:blipFill rotWithShape="1">
          <a:blip r:embed="rId3">
            <a:alphaModFix/>
          </a:blip>
          <a:srcRect b="28680" l="0" r="0" t="-28680"/>
          <a:stretch/>
        </p:blipFill>
        <p:spPr>
          <a:xfrm>
            <a:off x="152400" y="311400"/>
            <a:ext cx="8839196" cy="2869025"/>
          </a:xfrm>
          <a:prstGeom prst="rect">
            <a:avLst/>
          </a:prstGeom>
          <a:noFill/>
          <a:ln>
            <a:noFill/>
          </a:ln>
        </p:spPr>
      </p:pic>
      <p:sp>
        <p:nvSpPr>
          <p:cNvPr id="362" name="Google Shape;362;p42"/>
          <p:cNvSpPr txBox="1"/>
          <p:nvPr/>
        </p:nvSpPr>
        <p:spPr>
          <a:xfrm>
            <a:off x="598525" y="3422775"/>
            <a:ext cx="5517600" cy="11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Password found for the user Kajol ie.   google123</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nvSpPr>
        <p:spPr>
          <a:xfrm>
            <a:off x="205750" y="0"/>
            <a:ext cx="81549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0"/>
              </a:spcAft>
              <a:buNone/>
            </a:pPr>
            <a:r>
              <a:rPr b="1" lang="en-GB" sz="2300">
                <a:solidFill>
                  <a:srgbClr val="EFEFEF"/>
                </a:solidFill>
              </a:rPr>
              <a:t>Rainbow Table Attack</a:t>
            </a:r>
            <a:endParaRPr b="1" sz="2300">
              <a:solidFill>
                <a:srgbClr val="EFEFEF"/>
              </a:solidFill>
            </a:endParaRPr>
          </a:p>
          <a:p>
            <a:pPr indent="0" lvl="0" marL="0" rtl="0" algn="l">
              <a:lnSpc>
                <a:spcPct val="115000"/>
              </a:lnSpc>
              <a:spcBef>
                <a:spcPts val="600"/>
              </a:spcBef>
              <a:spcAft>
                <a:spcPts val="0"/>
              </a:spcAft>
              <a:buNone/>
            </a:pPr>
            <a:r>
              <a:rPr b="1" lang="en-GB" sz="1550">
                <a:solidFill>
                  <a:srgbClr val="EFEFEF"/>
                </a:solidFill>
              </a:rPr>
              <a:t> </a:t>
            </a:r>
            <a:endParaRPr b="1" sz="1550">
              <a:solidFill>
                <a:srgbClr val="EFEFEF"/>
              </a:solidFill>
            </a:endParaRPr>
          </a:p>
          <a:p>
            <a:pPr indent="0" lvl="0" marL="63500" marR="101600" rtl="0" algn="just">
              <a:lnSpc>
                <a:spcPct val="118000"/>
              </a:lnSpc>
              <a:spcBef>
                <a:spcPts val="1200"/>
              </a:spcBef>
              <a:spcAft>
                <a:spcPts val="0"/>
              </a:spcAft>
              <a:buNone/>
            </a:pPr>
            <a:r>
              <a:rPr b="1" lang="en-GB" sz="1100">
                <a:solidFill>
                  <a:srgbClr val="EFEFEF"/>
                </a:solidFill>
              </a:rPr>
              <a:t>Overview</a:t>
            </a:r>
            <a:r>
              <a:rPr lang="en-GB" sz="1100">
                <a:solidFill>
                  <a:srgbClr val="EFEFEF"/>
                </a:solidFill>
              </a:rPr>
              <a:t>(notes from class)</a:t>
            </a:r>
            <a:r>
              <a:rPr b="1" lang="en-GB" sz="1100">
                <a:solidFill>
                  <a:srgbClr val="EFEFEF"/>
                </a:solidFill>
              </a:rPr>
              <a:t>: </a:t>
            </a:r>
            <a:r>
              <a:rPr lang="en-GB" sz="1100">
                <a:solidFill>
                  <a:srgbClr val="EFEFEF"/>
                </a:solidFill>
              </a:rPr>
              <a:t>Hash each plaintext one by one, but store each generated hash in a sorted table so that you can easily look the hash up later without generating the hashes again. A hash function maps plaintexts to hashes, the reduction function maps hashes to plaintexts</a:t>
            </a:r>
            <a:r>
              <a:rPr b="1" lang="en-GB" sz="1100">
                <a:solidFill>
                  <a:srgbClr val="EFEFEF"/>
                </a:solidFill>
              </a:rPr>
              <a:t>.</a:t>
            </a:r>
            <a:endParaRPr b="1" sz="1100">
              <a:solidFill>
                <a:srgbClr val="EFEFEF"/>
              </a:solidFill>
            </a:endParaRPr>
          </a:p>
          <a:p>
            <a:pPr indent="0" lvl="0" marL="63500" marR="76200" rtl="0" algn="l">
              <a:lnSpc>
                <a:spcPct val="118000"/>
              </a:lnSpc>
              <a:spcBef>
                <a:spcPts val="0"/>
              </a:spcBef>
              <a:spcAft>
                <a:spcPts val="0"/>
              </a:spcAft>
              <a:buNone/>
            </a:pPr>
            <a:r>
              <a:rPr b="1" lang="en-GB" sz="1100">
                <a:solidFill>
                  <a:srgbClr val="EFEFEF"/>
                </a:solidFill>
              </a:rPr>
              <a:t>Key point: </a:t>
            </a:r>
            <a:r>
              <a:rPr lang="en-GB" sz="1100">
                <a:solidFill>
                  <a:srgbClr val="EFEFEF"/>
                </a:solidFill>
              </a:rPr>
              <a:t>The chains which make up rainbow tables are chains of one way hash and reduction functions starting at a certain plaintext, and ending at a certain hash. A chain in a rainbow table starts with an arbitrary plaintext, hashes it, reduces the hash to another plaintext, hashes the new plaintext, and so on. The table only stores the starting plaintext, and the final hash you choose to end with, and so a chain with millions of hashes can be represented with only a single starting plaintext, and a single finishing hash. [</a:t>
            </a:r>
            <a:r>
              <a:rPr lang="en-GB" sz="1100" u="sng">
                <a:solidFill>
                  <a:schemeClr val="hlink"/>
                </a:solidFill>
                <a:hlinkClick r:id="rId3"/>
              </a:rPr>
              <a:t>How Rainbow Tables work</a:t>
            </a:r>
            <a:r>
              <a:rPr lang="en-GB" sz="1100">
                <a:solidFill>
                  <a:srgbClr val="EFEFEF"/>
                </a:solidFill>
              </a:rPr>
              <a:t>]</a:t>
            </a:r>
            <a:endParaRPr sz="1100">
              <a:solidFill>
                <a:srgbClr val="EFEFEF"/>
              </a:solidFill>
            </a:endParaRPr>
          </a:p>
          <a:p>
            <a:pPr indent="0" lvl="0" marL="63500" rtl="0" algn="l">
              <a:lnSpc>
                <a:spcPct val="112272"/>
              </a:lnSpc>
              <a:spcBef>
                <a:spcPts val="1200"/>
              </a:spcBef>
              <a:spcAft>
                <a:spcPts val="1200"/>
              </a:spcAft>
              <a:buNone/>
            </a:pPr>
            <a:r>
              <a:rPr lang="en-GB" sz="1100">
                <a:solidFill>
                  <a:srgbClr val="EFEFEF"/>
                </a:solidFill>
              </a:rPr>
              <a:t>Time memory tradeoff - what you lose in memory, you gain in time.</a:t>
            </a:r>
            <a:endParaRPr sz="1100">
              <a:solidFill>
                <a:srgbClr val="EFEFE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aphicFrame>
        <p:nvGraphicFramePr>
          <p:cNvPr id="372" name="Google Shape;372;p44"/>
          <p:cNvGraphicFramePr/>
          <p:nvPr/>
        </p:nvGraphicFramePr>
        <p:xfrm>
          <a:off x="928600" y="1173575"/>
          <a:ext cx="3000000" cy="3000000"/>
        </p:xfrm>
        <a:graphic>
          <a:graphicData uri="http://schemas.openxmlformats.org/drawingml/2006/table">
            <a:tbl>
              <a:tblPr>
                <a:noFill/>
                <a:tableStyleId>{2EFE99EB-ADE5-4915-A330-EC0BA3427FEC}</a:tableStyleId>
              </a:tblPr>
              <a:tblGrid>
                <a:gridCol w="7042625"/>
              </a:tblGrid>
              <a:tr h="694975">
                <a:tc>
                  <a:txBody>
                    <a:bodyPr/>
                    <a:lstStyle/>
                    <a:p>
                      <a:pPr indent="0" lvl="0" marL="0" rtl="0" algn="l">
                        <a:lnSpc>
                          <a:spcPct val="115000"/>
                        </a:lnSpc>
                        <a:spcBef>
                          <a:spcPts val="1200"/>
                        </a:spcBef>
                        <a:spcAft>
                          <a:spcPts val="1200"/>
                        </a:spcAft>
                        <a:buNone/>
                      </a:pPr>
                      <a:r>
                        <a:rPr b="1" lang="en-GB" sz="1100">
                          <a:solidFill>
                            <a:srgbClr val="D9D9D9"/>
                          </a:solidFill>
                        </a:rPr>
                        <a:t>Step 1 - [download ophcrack &amp; ophcrack tables - vista free and vista proba free]</a:t>
                      </a:r>
                      <a:endParaRPr b="1" sz="1100">
                        <a:solidFill>
                          <a:srgbClr val="D9D9D9"/>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694975">
                <a:tc>
                  <a:txBody>
                    <a:bodyPr/>
                    <a:lstStyle/>
                    <a:p>
                      <a:pPr indent="0" lvl="0" marL="0" rtl="0" algn="l">
                        <a:lnSpc>
                          <a:spcPct val="115000"/>
                        </a:lnSpc>
                        <a:spcBef>
                          <a:spcPts val="1200"/>
                        </a:spcBef>
                        <a:spcAft>
                          <a:spcPts val="1200"/>
                        </a:spcAft>
                        <a:buNone/>
                      </a:pPr>
                      <a:r>
                        <a:rPr b="1" lang="en-GB" sz="1100">
                          <a:solidFill>
                            <a:srgbClr val="D9D9D9"/>
                          </a:solidFill>
                        </a:rPr>
                        <a:t>Step 2 - create password dumpfile from pwdump7 console output</a:t>
                      </a:r>
                      <a:endParaRPr b="1" sz="1100">
                        <a:solidFill>
                          <a:srgbClr val="D9D9D9"/>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890200">
                <a:tc>
                  <a:txBody>
                    <a:bodyPr/>
                    <a:lstStyle/>
                    <a:p>
                      <a:pPr indent="0" lvl="0" marL="0" rtl="0" algn="l">
                        <a:lnSpc>
                          <a:spcPct val="115000"/>
                        </a:lnSpc>
                        <a:spcBef>
                          <a:spcPts val="1200"/>
                        </a:spcBef>
                        <a:spcAft>
                          <a:spcPts val="1200"/>
                        </a:spcAft>
                        <a:buNone/>
                      </a:pPr>
                      <a:r>
                        <a:rPr b="1" lang="en-GB" sz="1100">
                          <a:solidFill>
                            <a:srgbClr val="D9D9D9"/>
                          </a:solidFill>
                        </a:rPr>
                        <a:t>Step 3: Verify that pwdump file includes the usernames and password hashes for the local windows machine</a:t>
                      </a:r>
                      <a:endParaRPr b="1" sz="1100">
                        <a:solidFill>
                          <a:srgbClr val="D9D9D9"/>
                        </a:solidFill>
                      </a:endParaRPr>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694975">
                <a:tc>
                  <a:txBody>
                    <a:bodyPr/>
                    <a:lstStyle/>
                    <a:p>
                      <a:pPr indent="0" lvl="0" marL="0" rtl="0" algn="l">
                        <a:lnSpc>
                          <a:spcPct val="115000"/>
                        </a:lnSpc>
                        <a:spcBef>
                          <a:spcPts val="1200"/>
                        </a:spcBef>
                        <a:spcAft>
                          <a:spcPts val="1200"/>
                        </a:spcAft>
                        <a:buNone/>
                      </a:pPr>
                      <a:r>
                        <a:rPr b="1" lang="en-GB" sz="1100"/>
                        <a:t>Step 4: open pwdump file in ophcrack</a:t>
                      </a:r>
                      <a:endParaRPr b="1" sz="1100"/>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694975">
                <a:tc>
                  <a:txBody>
                    <a:bodyPr/>
                    <a:lstStyle/>
                    <a:p>
                      <a:pPr indent="0" lvl="0" marL="0" rtl="0" algn="l">
                        <a:lnSpc>
                          <a:spcPct val="115000"/>
                        </a:lnSpc>
                        <a:spcBef>
                          <a:spcPts val="1200"/>
                        </a:spcBef>
                        <a:spcAft>
                          <a:spcPts val="1200"/>
                        </a:spcAft>
                        <a:buNone/>
                      </a:pPr>
                      <a:r>
                        <a:rPr b="1" lang="en-GB" sz="1100"/>
                        <a:t>Step 5: crack windowspasswords.txt file in 4 seconds</a:t>
                      </a:r>
                      <a:endParaRPr b="1" sz="1100"/>
                    </a:p>
                  </a:txBody>
                  <a:tcPr marT="91425" marB="91425" marR="91425" marL="9142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sp>
        <p:nvSpPr>
          <p:cNvPr id="373" name="Google Shape;373;p44"/>
          <p:cNvSpPr txBox="1"/>
          <p:nvPr/>
        </p:nvSpPr>
        <p:spPr>
          <a:xfrm>
            <a:off x="928600" y="243150"/>
            <a:ext cx="4025100" cy="879000"/>
          </a:xfrm>
          <a:prstGeom prst="rect">
            <a:avLst/>
          </a:prstGeom>
          <a:noFill/>
          <a:ln>
            <a:noFill/>
          </a:ln>
        </p:spPr>
        <p:txBody>
          <a:bodyPr anchorCtr="0" anchor="ctr" bIns="91425" lIns="91425" spcFirstLastPara="1" rIns="91425" wrap="square" tIns="91425">
            <a:noAutofit/>
          </a:bodyPr>
          <a:lstStyle/>
          <a:p>
            <a:pPr indent="0" lvl="0" marL="63500" rtl="0" algn="l">
              <a:lnSpc>
                <a:spcPct val="115000"/>
              </a:lnSpc>
              <a:spcBef>
                <a:spcPts val="500"/>
              </a:spcBef>
              <a:spcAft>
                <a:spcPts val="0"/>
              </a:spcAft>
              <a:buNone/>
            </a:pPr>
            <a:r>
              <a:rPr b="1" lang="en-GB" sz="1300"/>
              <a:t>Steps to run Rainbow table attack:</a:t>
            </a:r>
            <a:endParaRPr b="1" sz="1300"/>
          </a:p>
          <a:p>
            <a:pPr indent="0" lvl="0" marL="0" rtl="0" algn="l">
              <a:lnSpc>
                <a:spcPct val="115000"/>
              </a:lnSpc>
              <a:spcBef>
                <a:spcPts val="1200"/>
              </a:spcBef>
              <a:spcAft>
                <a:spcPts val="1200"/>
              </a:spcAft>
              <a:buNone/>
            </a:pPr>
            <a:r>
              <a:rPr b="1" lang="en-GB" sz="1200"/>
              <a:t> </a:t>
            </a:r>
            <a:endParaRPr b="1"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nvSpPr>
        <p:spPr>
          <a:xfrm>
            <a:off x="0" y="692050"/>
            <a:ext cx="9144000" cy="4329900"/>
          </a:xfrm>
          <a:prstGeom prst="rect">
            <a:avLst/>
          </a:prstGeom>
          <a:noFill/>
          <a:ln>
            <a:noFill/>
          </a:ln>
        </p:spPr>
        <p:txBody>
          <a:bodyPr anchorCtr="0" anchor="t" bIns="91425" lIns="91425" spcFirstLastPara="1" rIns="91425" wrap="square" tIns="91425">
            <a:noAutofit/>
          </a:bodyPr>
          <a:lstStyle/>
          <a:p>
            <a:pPr indent="0" lvl="0" marL="63500" rtl="0" algn="l">
              <a:lnSpc>
                <a:spcPct val="115000"/>
              </a:lnSpc>
              <a:spcBef>
                <a:spcPts val="1200"/>
              </a:spcBef>
              <a:spcAft>
                <a:spcPts val="0"/>
              </a:spcAft>
              <a:buNone/>
            </a:pPr>
            <a:r>
              <a:rPr b="1" lang="en-GB" sz="2000">
                <a:solidFill>
                  <a:srgbClr val="EFEFEF"/>
                </a:solidFill>
              </a:rPr>
              <a:t>Step 1:</a:t>
            </a:r>
            <a:endParaRPr b="1" sz="2000">
              <a:solidFill>
                <a:srgbClr val="EFEFEF"/>
              </a:solidFill>
            </a:endParaRPr>
          </a:p>
          <a:p>
            <a:pPr indent="0" lvl="0" marL="63500" rtl="0" algn="l">
              <a:lnSpc>
                <a:spcPct val="116000"/>
              </a:lnSpc>
              <a:spcBef>
                <a:spcPts val="1200"/>
              </a:spcBef>
              <a:spcAft>
                <a:spcPts val="0"/>
              </a:spcAft>
              <a:buNone/>
            </a:pPr>
            <a:r>
              <a:rPr lang="en-GB" sz="1300">
                <a:solidFill>
                  <a:srgbClr val="FFFFFF"/>
                </a:solidFill>
              </a:rPr>
              <a:t>[</a:t>
            </a:r>
            <a:r>
              <a:rPr lang="en-GB" sz="1300" u="sng">
                <a:solidFill>
                  <a:srgbClr val="FFFFFF"/>
                </a:solidFill>
                <a:hlinkClick r:id="rId3">
                  <a:extLst>
                    <a:ext uri="{A12FA001-AC4F-418D-AE19-62706E023703}">
                      <ahyp:hlinkClr val="tx"/>
                    </a:ext>
                  </a:extLst>
                </a:hlinkClick>
              </a:rPr>
              <a:t>http://ophcrack.sourceforge.net/</a:t>
            </a:r>
            <a:r>
              <a:rPr lang="en-GB" sz="1300">
                <a:solidFill>
                  <a:srgbClr val="FFFFFF"/>
                </a:solidFill>
              </a:rPr>
              <a:t>] for Ophcrack download (all</a:t>
            </a:r>
            <a:r>
              <a:rPr lang="en-GB" sz="1300"/>
              <a:t> platforms) </a:t>
            </a:r>
            <a:endParaRPr sz="1300"/>
          </a:p>
          <a:p>
            <a:pPr indent="0" lvl="0" marL="63500" rtl="0" algn="l">
              <a:lnSpc>
                <a:spcPct val="116000"/>
              </a:lnSpc>
              <a:spcBef>
                <a:spcPts val="300"/>
              </a:spcBef>
              <a:spcAft>
                <a:spcPts val="0"/>
              </a:spcAft>
              <a:buNone/>
            </a:pPr>
            <a:r>
              <a:rPr lang="en-GB" sz="1300">
                <a:solidFill>
                  <a:srgbClr val="FFFFFF"/>
                </a:solidFill>
              </a:rPr>
              <a:t>[</a:t>
            </a:r>
            <a:r>
              <a:rPr lang="en-GB" sz="1300" u="sng">
                <a:solidFill>
                  <a:srgbClr val="FFFFFF"/>
                </a:solidFill>
                <a:hlinkClick r:id="rId4">
                  <a:extLst>
                    <a:ext uri="{A12FA001-AC4F-418D-AE19-62706E023703}">
                      <ahyp:hlinkClr val="tx"/>
                    </a:ext>
                  </a:extLst>
                </a:hlinkClick>
              </a:rPr>
              <a:t>http://ophcrack.sourceforge.net/tables.php</a:t>
            </a:r>
            <a:r>
              <a:rPr lang="en-GB" sz="1300">
                <a:solidFill>
                  <a:srgbClr val="FFFFFF"/>
                </a:solidFill>
              </a:rPr>
              <a:t>] for both vista fre</a:t>
            </a:r>
            <a:r>
              <a:rPr lang="en-GB" sz="1300"/>
              <a:t>e and vista proba free downloads</a:t>
            </a:r>
            <a:endParaRPr sz="1300"/>
          </a:p>
          <a:p>
            <a:pPr indent="0" lvl="0" marL="63500" rtl="0" algn="l">
              <a:lnSpc>
                <a:spcPct val="116000"/>
              </a:lnSpc>
              <a:spcBef>
                <a:spcPts val="300"/>
              </a:spcBef>
              <a:spcAft>
                <a:spcPts val="0"/>
              </a:spcAft>
              <a:buNone/>
            </a:pPr>
            <a:r>
              <a:rPr lang="en-GB" sz="1300">
                <a:solidFill>
                  <a:srgbClr val="FFFFFF"/>
                </a:solidFill>
              </a:rPr>
              <a:t> [</a:t>
            </a:r>
            <a:r>
              <a:rPr lang="en-GB" sz="1300" u="sng">
                <a:solidFill>
                  <a:srgbClr val="FFFFFF"/>
                </a:solidFill>
                <a:hlinkClick r:id="rId5">
                  <a:extLst>
                    <a:ext uri="{A12FA001-AC4F-418D-AE19-62706E023703}">
                      <ahyp:hlinkClr val="tx"/>
                    </a:ext>
                  </a:extLst>
                </a:hlinkClick>
              </a:rPr>
              <a:t>www.tarasco.org/security/pwdump_7/</a:t>
            </a:r>
            <a:r>
              <a:rPr lang="en-GB" sz="1300">
                <a:solidFill>
                  <a:srgbClr val="FFFFFF"/>
                </a:solidFill>
              </a:rPr>
              <a:t>] for downloading pw</a:t>
            </a:r>
            <a:r>
              <a:rPr lang="en-GB" sz="1300">
                <a:solidFill>
                  <a:srgbClr val="D9D9D9"/>
                </a:solidFill>
              </a:rPr>
              <a:t>d</a:t>
            </a:r>
            <a:r>
              <a:rPr lang="en-GB" sz="1300"/>
              <a:t>ump</a:t>
            </a:r>
            <a:endParaRPr sz="1300"/>
          </a:p>
          <a:p>
            <a:pPr indent="0" lvl="0" marL="63500" rtl="0" algn="l">
              <a:lnSpc>
                <a:spcPct val="114545"/>
              </a:lnSpc>
              <a:spcBef>
                <a:spcPts val="1200"/>
              </a:spcBef>
              <a:spcAft>
                <a:spcPts val="0"/>
              </a:spcAft>
              <a:buNone/>
            </a:pPr>
            <a:r>
              <a:rPr lang="en-GB">
                <a:solidFill>
                  <a:srgbClr val="FFFFFF"/>
                </a:solidFill>
              </a:rPr>
              <a:t>Extract &amp; upload both tables to Ophcrack.</a:t>
            </a:r>
            <a:endParaRPr>
              <a:solidFill>
                <a:srgbClr val="FFFFFF"/>
              </a:solidFill>
            </a:endParaRPr>
          </a:p>
          <a:p>
            <a:pPr indent="0" lvl="0" marL="0" rtl="0" algn="l">
              <a:lnSpc>
                <a:spcPct val="115000"/>
              </a:lnSpc>
              <a:spcBef>
                <a:spcPts val="1200"/>
              </a:spcBef>
              <a:spcAft>
                <a:spcPts val="0"/>
              </a:spcAft>
              <a:buNone/>
            </a:pPr>
            <a:r>
              <a:rPr b="1" lang="en-GB" sz="1600">
                <a:solidFill>
                  <a:srgbClr val="FFFFFF"/>
                </a:solidFill>
              </a:rPr>
              <a:t>[tables → install → (navigate to/select table f</a:t>
            </a:r>
            <a:r>
              <a:rPr b="1" lang="en-GB" sz="1600">
                <a:solidFill>
                  <a:srgbClr val="434343"/>
                </a:solidFill>
              </a:rPr>
              <a:t>ile → open) → repeat for both table files ]</a:t>
            </a:r>
            <a:endParaRPr b="1" sz="1600">
              <a:solidFill>
                <a:srgbClr val="434343"/>
              </a:solidFill>
            </a:endParaRPr>
          </a:p>
          <a:p>
            <a:pPr indent="0" lvl="0" marL="63500" rtl="0" algn="l">
              <a:lnSpc>
                <a:spcPct val="115000"/>
              </a:lnSpc>
              <a:spcBef>
                <a:spcPts val="400"/>
              </a:spcBef>
              <a:spcAft>
                <a:spcPts val="0"/>
              </a:spcAft>
              <a:buNone/>
            </a:pPr>
            <a:r>
              <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773900" y="393750"/>
            <a:ext cx="7562400" cy="43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latin typeface="Arial"/>
                <a:ea typeface="Arial"/>
                <a:cs typeface="Arial"/>
                <a:sym typeface="Arial"/>
              </a:rPr>
              <a:t>NETWORK EQUIPMENT</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GB" sz="1400">
                <a:solidFill>
                  <a:srgbClr val="000000"/>
                </a:solidFill>
                <a:latin typeface="Arial"/>
                <a:ea typeface="Arial"/>
                <a:cs typeface="Arial"/>
                <a:sym typeface="Arial"/>
              </a:rPr>
              <a:t>          ROUTER</a:t>
            </a:r>
            <a:endParaRPr b="1" sz="1400">
              <a:solidFill>
                <a:srgbClr val="000000"/>
              </a:solidFill>
              <a:latin typeface="Arial"/>
              <a:ea typeface="Arial"/>
              <a:cs typeface="Arial"/>
              <a:sym typeface="Arial"/>
            </a:endParaRPr>
          </a:p>
          <a:p>
            <a:pPr indent="0" lvl="0" marL="0" rtl="0" algn="l">
              <a:spcBef>
                <a:spcPts val="0"/>
              </a:spcBef>
              <a:spcAft>
                <a:spcPts val="0"/>
              </a:spcAft>
              <a:buNone/>
            </a:pPr>
            <a:r>
              <a:rPr b="1" lang="en-GB" sz="1400">
                <a:solidFill>
                  <a:srgbClr val="000000"/>
                </a:solidFill>
                <a:latin typeface="Arial"/>
                <a:ea typeface="Arial"/>
                <a:cs typeface="Arial"/>
                <a:sym typeface="Arial"/>
              </a:rPr>
              <a:t>    GATEWAY</a:t>
            </a:r>
            <a:endParaRPr b="1" sz="1400">
              <a:solidFill>
                <a:srgbClr val="000000"/>
              </a:solidFill>
              <a:latin typeface="Arial"/>
              <a:ea typeface="Arial"/>
              <a:cs typeface="Arial"/>
              <a:sym typeface="Arial"/>
            </a:endParaRPr>
          </a:p>
          <a:p>
            <a:pPr indent="0" lvl="0" marL="0" rtl="0" algn="l">
              <a:spcBef>
                <a:spcPts val="0"/>
              </a:spcBef>
              <a:spcAft>
                <a:spcPts val="0"/>
              </a:spcAft>
              <a:buNone/>
            </a:pPr>
            <a:r>
              <a:rPr lang="en-GB" sz="1400">
                <a:solidFill>
                  <a:srgbClr val="000000"/>
                </a:solidFill>
                <a:latin typeface="Arial"/>
                <a:ea typeface="Arial"/>
                <a:cs typeface="Arial"/>
                <a:sym typeface="Arial"/>
              </a:rPr>
              <a:t>PRIMARY</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GB" sz="1400">
                <a:solidFill>
                  <a:srgbClr val="000000"/>
                </a:solidFill>
                <a:latin typeface="Arial"/>
                <a:ea typeface="Arial"/>
                <a:cs typeface="Arial"/>
                <a:sym typeface="Arial"/>
              </a:rPr>
              <a:t>FUNCTION</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GB" sz="1400">
                <a:solidFill>
                  <a:srgbClr val="000000"/>
                </a:solidFill>
                <a:latin typeface="Arial"/>
                <a:ea typeface="Arial"/>
                <a:cs typeface="Arial"/>
                <a:sym typeface="Arial"/>
              </a:rPr>
              <a:t>1 -It is a hardware device that receives, analyses and transmits the data packets to other networks.</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GB" sz="1400">
                <a:solidFill>
                  <a:srgbClr val="000000"/>
                </a:solidFill>
                <a:latin typeface="Arial"/>
                <a:ea typeface="Arial"/>
                <a:cs typeface="Arial"/>
                <a:sym typeface="Arial"/>
              </a:rPr>
              <a:t>1-Gateway is essentially a device used to communicate between networks which have a different set of protocols and are responsible for converting one protocol to ano</a:t>
            </a:r>
            <a:endParaRPr sz="1400">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sz="3900">
              <a:solidFill>
                <a:srgbClr val="FFFFFF"/>
              </a:solidFill>
            </a:endParaRPr>
          </a:p>
        </p:txBody>
      </p:sp>
      <p:sp>
        <p:nvSpPr>
          <p:cNvPr id="207" name="Google Shape;207;p19"/>
          <p:cNvSpPr txBox="1"/>
          <p:nvPr>
            <p:ph idx="1" type="body"/>
          </p:nvPr>
        </p:nvSpPr>
        <p:spPr>
          <a:xfrm>
            <a:off x="392900" y="297675"/>
            <a:ext cx="7943400" cy="421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700">
              <a:solidFill>
                <a:srgbClr val="FFFFFF"/>
              </a:solidFill>
              <a:latin typeface="Arial"/>
              <a:ea typeface="Arial"/>
              <a:cs typeface="Arial"/>
              <a:sym typeface="Arial"/>
            </a:endParaRPr>
          </a:p>
          <a:p>
            <a:pPr indent="0" lvl="0" marL="0" rtl="0" algn="l">
              <a:spcBef>
                <a:spcPts val="0"/>
              </a:spcBef>
              <a:spcAft>
                <a:spcPts val="0"/>
              </a:spcAft>
              <a:buNone/>
            </a:pPr>
            <a:r>
              <a:t/>
            </a:r>
            <a:endParaRPr sz="1600">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ph idx="2" type="title"/>
          </p:nvPr>
        </p:nvSpPr>
        <p:spPr>
          <a:xfrm>
            <a:off x="876675" y="85427"/>
            <a:ext cx="6296100" cy="6066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GB" sz="1300">
                <a:solidFill>
                  <a:srgbClr val="F3F3F3"/>
                </a:solidFill>
                <a:latin typeface="Arial"/>
                <a:ea typeface="Arial"/>
                <a:cs typeface="Arial"/>
                <a:sym typeface="Arial"/>
              </a:rPr>
              <a:t>Step 2:</a:t>
            </a:r>
            <a:endParaRPr b="1" sz="1300">
              <a:solidFill>
                <a:srgbClr val="F3F3F3"/>
              </a:solidFill>
              <a:latin typeface="Arial"/>
              <a:ea typeface="Arial"/>
              <a:cs typeface="Arial"/>
              <a:sym typeface="Arial"/>
            </a:endParaRPr>
          </a:p>
          <a:p>
            <a:pPr indent="0" lvl="0" marL="63500" rtl="0" algn="l">
              <a:lnSpc>
                <a:spcPct val="115000"/>
              </a:lnSpc>
              <a:spcBef>
                <a:spcPts val="400"/>
              </a:spcBef>
              <a:spcAft>
                <a:spcPts val="0"/>
              </a:spcAft>
              <a:buNone/>
            </a:pPr>
            <a:r>
              <a:rPr b="1" lang="en-GB" sz="1100">
                <a:solidFill>
                  <a:srgbClr val="F3F3F3"/>
                </a:solidFill>
                <a:latin typeface="Arial"/>
                <a:ea typeface="Arial"/>
                <a:cs typeface="Arial"/>
                <a:sym typeface="Arial"/>
              </a:rPr>
              <a:t>Run as admin to create password dumpfile from pwdump7 console output</a:t>
            </a:r>
            <a:endParaRPr b="1" sz="1100">
              <a:solidFill>
                <a:srgbClr val="F3F3F3"/>
              </a:solidFill>
              <a:latin typeface="Arial"/>
              <a:ea typeface="Arial"/>
              <a:cs typeface="Arial"/>
              <a:sym typeface="Arial"/>
            </a:endParaRPr>
          </a:p>
          <a:p>
            <a:pPr indent="0" lvl="0" marL="0" rtl="0" algn="l">
              <a:spcBef>
                <a:spcPts val="0"/>
              </a:spcBef>
              <a:spcAft>
                <a:spcPts val="0"/>
              </a:spcAft>
              <a:buNone/>
            </a:pPr>
            <a:r>
              <a:t/>
            </a:r>
            <a:endParaRPr b="1">
              <a:solidFill>
                <a:srgbClr val="F3F3F3"/>
              </a:solidFill>
            </a:endParaRPr>
          </a:p>
        </p:txBody>
      </p:sp>
      <p:pic>
        <p:nvPicPr>
          <p:cNvPr id="389" name="Google Shape;389;p47"/>
          <p:cNvPicPr preferRelativeResize="0"/>
          <p:nvPr/>
        </p:nvPicPr>
        <p:blipFill>
          <a:blip r:embed="rId3">
            <a:alphaModFix/>
          </a:blip>
          <a:stretch>
            <a:fillRect/>
          </a:stretch>
        </p:blipFill>
        <p:spPr>
          <a:xfrm>
            <a:off x="966025" y="869727"/>
            <a:ext cx="7371864" cy="4146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ph idx="2" type="title"/>
          </p:nvPr>
        </p:nvSpPr>
        <p:spPr>
          <a:xfrm>
            <a:off x="876675" y="85427"/>
            <a:ext cx="6296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3F3F3"/>
                </a:solidFill>
                <a:latin typeface="Arial"/>
                <a:ea typeface="Arial"/>
                <a:cs typeface="Arial"/>
                <a:sym typeface="Arial"/>
              </a:rPr>
              <a:t>Step 3:</a:t>
            </a:r>
            <a:endParaRPr b="1" sz="1300">
              <a:solidFill>
                <a:srgbClr val="F3F3F3"/>
              </a:solidFill>
              <a:latin typeface="Arial"/>
              <a:ea typeface="Arial"/>
              <a:cs typeface="Arial"/>
              <a:sym typeface="Arial"/>
            </a:endParaRPr>
          </a:p>
          <a:p>
            <a:pPr indent="0" lvl="0" marL="0" rtl="0" algn="l">
              <a:spcBef>
                <a:spcPts val="0"/>
              </a:spcBef>
              <a:spcAft>
                <a:spcPts val="0"/>
              </a:spcAft>
              <a:buNone/>
            </a:pPr>
            <a:r>
              <a:rPr b="1" lang="en-GB" sz="1300">
                <a:solidFill>
                  <a:srgbClr val="F3F3F3"/>
                </a:solidFill>
                <a:latin typeface="Arial"/>
                <a:ea typeface="Arial"/>
                <a:cs typeface="Arial"/>
                <a:sym typeface="Arial"/>
              </a:rPr>
              <a:t>Verify that windows password.txt includes the usernames and password hashes for the local windows machine</a:t>
            </a:r>
            <a:endParaRPr b="1" sz="1300">
              <a:solidFill>
                <a:srgbClr val="F3F3F3"/>
              </a:solidFill>
              <a:latin typeface="Arial"/>
              <a:ea typeface="Arial"/>
              <a:cs typeface="Arial"/>
              <a:sym typeface="Arial"/>
            </a:endParaRPr>
          </a:p>
          <a:p>
            <a:pPr indent="0" lvl="0" marL="0" rtl="0" algn="l">
              <a:spcBef>
                <a:spcPts val="0"/>
              </a:spcBef>
              <a:spcAft>
                <a:spcPts val="0"/>
              </a:spcAft>
              <a:buNone/>
            </a:pPr>
            <a:r>
              <a:t/>
            </a:r>
            <a:endParaRPr b="1" sz="1300">
              <a:solidFill>
                <a:srgbClr val="F3F3F3"/>
              </a:solidFill>
              <a:latin typeface="Arial"/>
              <a:ea typeface="Arial"/>
              <a:cs typeface="Arial"/>
              <a:sym typeface="Arial"/>
            </a:endParaRPr>
          </a:p>
        </p:txBody>
      </p:sp>
      <p:pic>
        <p:nvPicPr>
          <p:cNvPr id="395" name="Google Shape;395;p48"/>
          <p:cNvPicPr preferRelativeResize="0"/>
          <p:nvPr/>
        </p:nvPicPr>
        <p:blipFill>
          <a:blip r:embed="rId3">
            <a:alphaModFix/>
          </a:blip>
          <a:stretch>
            <a:fillRect/>
          </a:stretch>
        </p:blipFill>
        <p:spPr>
          <a:xfrm>
            <a:off x="750925" y="881827"/>
            <a:ext cx="7371864" cy="4146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idx="2" type="title"/>
          </p:nvPr>
        </p:nvSpPr>
        <p:spPr>
          <a:xfrm>
            <a:off x="876675" y="85424"/>
            <a:ext cx="6296100" cy="10182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GB" sz="1300">
                <a:solidFill>
                  <a:srgbClr val="FFFFFF"/>
                </a:solidFill>
                <a:latin typeface="Arial"/>
                <a:ea typeface="Arial"/>
                <a:cs typeface="Arial"/>
                <a:sym typeface="Arial"/>
              </a:rPr>
              <a:t>Step 4:</a:t>
            </a:r>
            <a:endParaRPr b="1" sz="1300">
              <a:solidFill>
                <a:srgbClr val="FFFFFF"/>
              </a:solidFill>
              <a:latin typeface="Arial"/>
              <a:ea typeface="Arial"/>
              <a:cs typeface="Arial"/>
              <a:sym typeface="Arial"/>
            </a:endParaRPr>
          </a:p>
          <a:p>
            <a:pPr indent="0" lvl="0" marL="63500" rtl="0" algn="l">
              <a:lnSpc>
                <a:spcPct val="115000"/>
              </a:lnSpc>
              <a:spcBef>
                <a:spcPts val="400"/>
              </a:spcBef>
              <a:spcAft>
                <a:spcPts val="0"/>
              </a:spcAft>
              <a:buNone/>
            </a:pPr>
            <a:r>
              <a:rPr b="1" lang="en-GB" sz="1100">
                <a:solidFill>
                  <a:srgbClr val="FFFFFF"/>
                </a:solidFill>
                <a:latin typeface="Arial"/>
                <a:ea typeface="Arial"/>
                <a:cs typeface="Arial"/>
                <a:sym typeface="Arial"/>
              </a:rPr>
              <a:t>open &amp; select pwdump [windowspasswords.txt] file in ophcrack</a:t>
            </a:r>
            <a:endParaRPr b="1" sz="1100">
              <a:solidFill>
                <a:srgbClr val="FFFFFF"/>
              </a:solidFill>
              <a:latin typeface="Arial"/>
              <a:ea typeface="Arial"/>
              <a:cs typeface="Arial"/>
              <a:sym typeface="Arial"/>
            </a:endParaRPr>
          </a:p>
          <a:p>
            <a:pPr indent="0" lvl="0" marL="0" rtl="0" algn="l">
              <a:spcBef>
                <a:spcPts val="0"/>
              </a:spcBef>
              <a:spcAft>
                <a:spcPts val="0"/>
              </a:spcAft>
              <a:buNone/>
            </a:pPr>
            <a:r>
              <a:t/>
            </a:r>
            <a:endParaRPr b="1" sz="1300">
              <a:solidFill>
                <a:srgbClr val="FFFFFF"/>
              </a:solidFill>
              <a:latin typeface="Arial"/>
              <a:ea typeface="Arial"/>
              <a:cs typeface="Arial"/>
              <a:sym typeface="Arial"/>
            </a:endParaRPr>
          </a:p>
        </p:txBody>
      </p:sp>
      <p:pic>
        <p:nvPicPr>
          <p:cNvPr id="401" name="Google Shape;401;p49"/>
          <p:cNvPicPr preferRelativeResize="0"/>
          <p:nvPr/>
        </p:nvPicPr>
        <p:blipFill>
          <a:blip r:embed="rId3">
            <a:alphaModFix/>
          </a:blip>
          <a:stretch>
            <a:fillRect/>
          </a:stretch>
        </p:blipFill>
        <p:spPr>
          <a:xfrm>
            <a:off x="1068875" y="975474"/>
            <a:ext cx="6640138" cy="37350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idx="2" type="title"/>
          </p:nvPr>
        </p:nvSpPr>
        <p:spPr>
          <a:xfrm>
            <a:off x="876675" y="85424"/>
            <a:ext cx="6296100" cy="10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Arial"/>
                <a:ea typeface="Arial"/>
                <a:cs typeface="Arial"/>
                <a:sym typeface="Arial"/>
              </a:rPr>
              <a:t>Step 5:</a:t>
            </a:r>
            <a:endParaRPr b="1" sz="1300">
              <a:solidFill>
                <a:srgbClr val="FFFFFF"/>
              </a:solidFill>
              <a:latin typeface="Arial"/>
              <a:ea typeface="Arial"/>
              <a:cs typeface="Arial"/>
              <a:sym typeface="Arial"/>
            </a:endParaRPr>
          </a:p>
          <a:p>
            <a:pPr indent="0" lvl="0" marL="0" rtl="0" algn="l">
              <a:spcBef>
                <a:spcPts val="0"/>
              </a:spcBef>
              <a:spcAft>
                <a:spcPts val="0"/>
              </a:spcAft>
              <a:buNone/>
            </a:pPr>
            <a:r>
              <a:rPr b="1" lang="en-GB" sz="1300">
                <a:solidFill>
                  <a:srgbClr val="FFFFFF"/>
                </a:solidFill>
                <a:latin typeface="Arial"/>
                <a:ea typeface="Arial"/>
                <a:cs typeface="Arial"/>
                <a:sym typeface="Arial"/>
              </a:rPr>
              <a:t>crack windowspasswords.txt file</a:t>
            </a:r>
            <a:endParaRPr b="1" sz="1300">
              <a:solidFill>
                <a:srgbClr val="FFFFFF"/>
              </a:solidFill>
              <a:latin typeface="Arial"/>
              <a:ea typeface="Arial"/>
              <a:cs typeface="Arial"/>
              <a:sym typeface="Arial"/>
            </a:endParaRPr>
          </a:p>
          <a:p>
            <a:pPr indent="0" lvl="0" marL="0" rtl="0" algn="l">
              <a:spcBef>
                <a:spcPts val="0"/>
              </a:spcBef>
              <a:spcAft>
                <a:spcPts val="0"/>
              </a:spcAft>
              <a:buNone/>
            </a:pPr>
            <a:r>
              <a:t/>
            </a:r>
            <a:endParaRPr b="1" sz="1300">
              <a:solidFill>
                <a:srgbClr val="FFFFFF"/>
              </a:solidFill>
              <a:latin typeface="Arial"/>
              <a:ea typeface="Arial"/>
              <a:cs typeface="Arial"/>
              <a:sym typeface="Arial"/>
            </a:endParaRPr>
          </a:p>
        </p:txBody>
      </p:sp>
      <p:pic>
        <p:nvPicPr>
          <p:cNvPr id="407" name="Google Shape;407;p50"/>
          <p:cNvPicPr preferRelativeResize="0"/>
          <p:nvPr/>
        </p:nvPicPr>
        <p:blipFill>
          <a:blip r:embed="rId3">
            <a:alphaModFix/>
          </a:blip>
          <a:stretch>
            <a:fillRect/>
          </a:stretch>
        </p:blipFill>
        <p:spPr>
          <a:xfrm>
            <a:off x="1031475" y="900649"/>
            <a:ext cx="6640138" cy="37350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idx="2" type="title"/>
          </p:nvPr>
        </p:nvSpPr>
        <p:spPr>
          <a:xfrm>
            <a:off x="876675" y="85424"/>
            <a:ext cx="6296100" cy="10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Arial"/>
                <a:ea typeface="Arial"/>
                <a:cs typeface="Arial"/>
                <a:sym typeface="Arial"/>
              </a:rPr>
              <a:t>Step 5:</a:t>
            </a:r>
            <a:endParaRPr b="1" sz="1300">
              <a:solidFill>
                <a:srgbClr val="FFFFFF"/>
              </a:solidFill>
              <a:latin typeface="Arial"/>
              <a:ea typeface="Arial"/>
              <a:cs typeface="Arial"/>
              <a:sym typeface="Arial"/>
            </a:endParaRPr>
          </a:p>
          <a:p>
            <a:pPr indent="0" lvl="0" marL="0" rtl="0" algn="l">
              <a:spcBef>
                <a:spcPts val="0"/>
              </a:spcBef>
              <a:spcAft>
                <a:spcPts val="0"/>
              </a:spcAft>
              <a:buNone/>
            </a:pPr>
            <a:r>
              <a:rPr b="1" lang="en-GB" sz="1300">
                <a:solidFill>
                  <a:srgbClr val="FFFFFF"/>
                </a:solidFill>
                <a:latin typeface="Arial"/>
                <a:ea typeface="Arial"/>
                <a:cs typeface="Arial"/>
                <a:sym typeface="Arial"/>
              </a:rPr>
              <a:t>crack windowspasswords.txt file</a:t>
            </a:r>
            <a:endParaRPr b="1" sz="1300">
              <a:solidFill>
                <a:srgbClr val="FFFFFF"/>
              </a:solidFill>
              <a:latin typeface="Arial"/>
              <a:ea typeface="Arial"/>
              <a:cs typeface="Arial"/>
              <a:sym typeface="Arial"/>
            </a:endParaRPr>
          </a:p>
          <a:p>
            <a:pPr indent="0" lvl="0" marL="0" rtl="0" algn="l">
              <a:spcBef>
                <a:spcPts val="0"/>
              </a:spcBef>
              <a:spcAft>
                <a:spcPts val="0"/>
              </a:spcAft>
              <a:buNone/>
            </a:pPr>
            <a:r>
              <a:t/>
            </a:r>
            <a:endParaRPr b="1" sz="1300">
              <a:solidFill>
                <a:srgbClr val="FFFFFF"/>
              </a:solidFill>
              <a:latin typeface="Arial"/>
              <a:ea typeface="Arial"/>
              <a:cs typeface="Arial"/>
              <a:sym typeface="Arial"/>
            </a:endParaRPr>
          </a:p>
        </p:txBody>
      </p:sp>
      <p:pic>
        <p:nvPicPr>
          <p:cNvPr id="413" name="Google Shape;413;p51"/>
          <p:cNvPicPr preferRelativeResize="0"/>
          <p:nvPr/>
        </p:nvPicPr>
        <p:blipFill>
          <a:blip r:embed="rId3">
            <a:alphaModFix/>
          </a:blip>
          <a:stretch>
            <a:fillRect/>
          </a:stretch>
        </p:blipFill>
        <p:spPr>
          <a:xfrm>
            <a:off x="1104925" y="824899"/>
            <a:ext cx="6640138" cy="37350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nvSpPr>
        <p:spPr>
          <a:xfrm>
            <a:off x="74825" y="514350"/>
            <a:ext cx="80238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500">
                <a:solidFill>
                  <a:srgbClr val="242729"/>
                </a:solidFill>
                <a:highlight>
                  <a:srgbClr val="FFFFFF"/>
                </a:highlight>
              </a:rPr>
              <a:t>Approx time to complete bruteforce (easy) Using  simple forcing _ was around less than a minute for “raj123”..(refer screenshots given).</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Could vary according to the password size, </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Drawback- is that simple </a:t>
            </a:r>
            <a:r>
              <a:rPr b="1" lang="en-GB" sz="1500">
                <a:solidFill>
                  <a:srgbClr val="242729"/>
                </a:solidFill>
                <a:highlight>
                  <a:srgbClr val="FFFFFF"/>
                </a:highlight>
              </a:rPr>
              <a:t>brute forcing</a:t>
            </a:r>
            <a:r>
              <a:rPr b="1" lang="en-GB" sz="1500">
                <a:solidFill>
                  <a:srgbClr val="242729"/>
                </a:solidFill>
                <a:highlight>
                  <a:srgbClr val="FFFFFF"/>
                </a:highlight>
              </a:rPr>
              <a:t>  requires a large space for wordlist txt, </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And huge amount of time to compare all possible combinations.</a:t>
            </a:r>
            <a:endParaRPr b="1" sz="1500">
              <a:solidFill>
                <a:srgbClr val="242729"/>
              </a:solidFill>
              <a:highlight>
                <a:srgbClr val="FFFFFF"/>
              </a:highlight>
            </a:endParaRPr>
          </a:p>
          <a:p>
            <a:pPr indent="0" lvl="0" marL="0" rtl="0" algn="l">
              <a:lnSpc>
                <a:spcPct val="115000"/>
              </a:lnSpc>
              <a:spcBef>
                <a:spcPts val="1100"/>
              </a:spcBef>
              <a:spcAft>
                <a:spcPts val="0"/>
              </a:spcAft>
              <a:buNone/>
            </a:pPr>
            <a:r>
              <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Time for dictionary attack was about two hours for the password google123</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And for the ophcrack it took 10 minutes to give results still unable to detect.</a:t>
            </a:r>
            <a:endParaRPr b="1" sz="1500">
              <a:solidFill>
                <a:srgbClr val="242729"/>
              </a:solidFill>
              <a:highlight>
                <a:srgbClr val="FFFFFF"/>
              </a:highlight>
            </a:endParaRPr>
          </a:p>
          <a:p>
            <a:pPr indent="0" lvl="0" marL="0" rtl="0" algn="l">
              <a:lnSpc>
                <a:spcPct val="115000"/>
              </a:lnSpc>
              <a:spcBef>
                <a:spcPts val="1100"/>
              </a:spcBef>
              <a:spcAft>
                <a:spcPts val="0"/>
              </a:spcAft>
              <a:buNone/>
            </a:pPr>
            <a:r>
              <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 </a:t>
            </a:r>
            <a:endParaRPr b="1" sz="1500">
              <a:solidFill>
                <a:srgbClr val="242729"/>
              </a:solidFill>
              <a:highlight>
                <a:srgbClr val="FFFFFF"/>
              </a:highlight>
            </a:endParaRPr>
          </a:p>
          <a:p>
            <a:pPr indent="0" lvl="0" marL="0" rtl="0" algn="l">
              <a:lnSpc>
                <a:spcPct val="115000"/>
              </a:lnSpc>
              <a:spcBef>
                <a:spcPts val="1100"/>
              </a:spcBef>
              <a:spcAft>
                <a:spcPts val="0"/>
              </a:spcAft>
              <a:buNone/>
            </a:pPr>
            <a:r>
              <a:rPr b="1" lang="en-GB" sz="1500">
                <a:solidFill>
                  <a:srgbClr val="242729"/>
                </a:solidFill>
                <a:highlight>
                  <a:srgbClr val="FFFFFF"/>
                </a:highlight>
              </a:rPr>
              <a:t>   </a:t>
            </a:r>
            <a:endParaRPr b="1" sz="1500">
              <a:solidFill>
                <a:srgbClr val="242729"/>
              </a:solidFill>
              <a:highlight>
                <a:srgbClr val="FFFFFF"/>
              </a:highlight>
            </a:endParaRPr>
          </a:p>
          <a:p>
            <a:pPr indent="0" lvl="0" marL="0" rtl="0" algn="l">
              <a:lnSpc>
                <a:spcPct val="115000"/>
              </a:lnSpc>
              <a:spcBef>
                <a:spcPts val="1100"/>
              </a:spcBef>
              <a:spcAft>
                <a:spcPts val="0"/>
              </a:spcAft>
              <a:buNone/>
            </a:pPr>
            <a:r>
              <a:t/>
            </a:r>
            <a:endParaRPr b="1" sz="1500">
              <a:solidFill>
                <a:srgbClr val="242729"/>
              </a:solidFill>
              <a:highlight>
                <a:srgbClr val="FFFFFF"/>
              </a:highlight>
            </a:endParaRPr>
          </a:p>
          <a:p>
            <a:pPr indent="0" lvl="0" marL="0" rtl="0" algn="l">
              <a:lnSpc>
                <a:spcPct val="115000"/>
              </a:lnSpc>
              <a:spcBef>
                <a:spcPts val="1100"/>
              </a:spcBef>
              <a:spcAft>
                <a:spcPts val="0"/>
              </a:spcAft>
              <a:buNone/>
            </a:pPr>
            <a:r>
              <a:t/>
            </a:r>
            <a:endParaRPr b="1" sz="1500">
              <a:solidFill>
                <a:srgbClr val="242729"/>
              </a:solidFill>
              <a:highlight>
                <a:srgbClr val="FFFFFF"/>
              </a:highlight>
            </a:endParaRPr>
          </a:p>
          <a:p>
            <a:pPr indent="0" lvl="0" marL="0" rtl="0" algn="l">
              <a:lnSpc>
                <a:spcPct val="115000"/>
              </a:lnSpc>
              <a:spcBef>
                <a:spcPts val="1100"/>
              </a:spcBef>
              <a:spcAft>
                <a:spcPts val="1100"/>
              </a:spcAft>
              <a:buNone/>
            </a:pPr>
            <a:r>
              <a:t/>
            </a:r>
            <a:endParaRPr b="1" sz="1500">
              <a:solidFill>
                <a:srgbClr val="242729"/>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nvSpPr>
        <p:spPr>
          <a:xfrm>
            <a:off x="152400" y="152400"/>
            <a:ext cx="8771100" cy="470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n-GB" sz="1800">
                <a:solidFill>
                  <a:srgbClr val="FFFFFF"/>
                </a:solidFill>
              </a:rPr>
              <a:t>1</a:t>
            </a:r>
            <a:r>
              <a:rPr b="1" lang="en-GB" sz="1800">
                <a:solidFill>
                  <a:srgbClr val="FFFFFF"/>
                </a:solidFill>
              </a:rPr>
              <a:t>. Tutorial: </a:t>
            </a:r>
            <a:r>
              <a:rPr lang="en-GB" sz="1800">
                <a:solidFill>
                  <a:srgbClr val="FFFFFF"/>
                </a:solidFill>
              </a:rPr>
              <a:t>Browser - Refer the paper ”The Security Architecture of the Chromium Browser” and identify the security requirements for the web browsers. Also compare chrome with firefox with respect to only security parameters (or requirements).</a:t>
            </a:r>
            <a:endParaRPr sz="1800">
              <a:solidFill>
                <a:srgbClr val="FFFFFF"/>
              </a:solidFill>
            </a:endParaRPr>
          </a:p>
          <a:p>
            <a:pPr indent="0" lvl="0" marL="0" rtl="0" algn="just">
              <a:lnSpc>
                <a:spcPct val="115000"/>
              </a:lnSpc>
              <a:spcBef>
                <a:spcPts val="0"/>
              </a:spcBef>
              <a:spcAft>
                <a:spcPts val="0"/>
              </a:spcAft>
              <a:buNone/>
            </a:pPr>
            <a:r>
              <a:t/>
            </a:r>
            <a:endParaRPr sz="1800">
              <a:solidFill>
                <a:srgbClr val="FFFFFF"/>
              </a:solidFill>
            </a:endParaRPr>
          </a:p>
          <a:p>
            <a:pPr indent="0" lvl="0" marL="457200" rtl="0" algn="just">
              <a:lnSpc>
                <a:spcPct val="115000"/>
              </a:lnSpc>
              <a:spcBef>
                <a:spcPts val="0"/>
              </a:spcBef>
              <a:spcAft>
                <a:spcPts val="0"/>
              </a:spcAft>
              <a:buNone/>
            </a:pPr>
            <a:r>
              <a:rPr lang="en-GB">
                <a:solidFill>
                  <a:srgbClr val="FFFFFF"/>
                </a:solidFill>
              </a:rPr>
              <a:t>1.Web browsers security  architecture should focus on preventing the attacker from achieving three high-value goals:</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 Persistent Malware:</a:t>
            </a:r>
            <a:endParaRPr>
              <a:solidFill>
                <a:srgbClr val="FFFFFF"/>
              </a:solidFill>
            </a:endParaRPr>
          </a:p>
          <a:p>
            <a:pPr indent="0" lvl="0" marL="0" rtl="0" algn="just">
              <a:lnSpc>
                <a:spcPct val="115000"/>
              </a:lnSpc>
              <a:spcBef>
                <a:spcPts val="0"/>
              </a:spcBef>
              <a:spcAft>
                <a:spcPts val="0"/>
              </a:spcAft>
              <a:buNone/>
            </a:pPr>
            <a:r>
              <a:rPr lang="en-GB">
                <a:solidFill>
                  <a:srgbClr val="FFFFFF"/>
                </a:solidFill>
              </a:rPr>
              <a:t>          Transient Keylogger:</a:t>
            </a:r>
            <a:endParaRPr>
              <a:solidFill>
                <a:srgbClr val="FFFFFF"/>
              </a:solidFill>
            </a:endParaRPr>
          </a:p>
          <a:p>
            <a:pPr indent="0" lvl="0" marL="0" rtl="0" algn="just">
              <a:lnSpc>
                <a:spcPct val="115000"/>
              </a:lnSpc>
              <a:spcBef>
                <a:spcPts val="0"/>
              </a:spcBef>
              <a:spcAft>
                <a:spcPts val="0"/>
              </a:spcAft>
              <a:buNone/>
            </a:pPr>
            <a:r>
              <a:rPr lang="en-GB">
                <a:solidFill>
                  <a:srgbClr val="FFFFFF"/>
                </a:solidFill>
              </a:rPr>
              <a:t>          File Theft:</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2.The web browser should be able to distinguish between a dishonest and an honest website, as for example in phishing attacks the attacker fools the client into confounding an untrustworthy site with an legitimate site.</a:t>
            </a:r>
            <a:endParaRPr>
              <a:solidFill>
                <a:srgbClr val="FFFFFF"/>
              </a:solidFill>
            </a:endParaRPr>
          </a:p>
          <a:p>
            <a:pPr indent="0" lvl="0" marL="45720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3.It should also prevent an attacker who exploits an unpatched vulnerability </a:t>
            </a:r>
            <a:endParaRPr>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nvSpPr>
        <p:spPr>
          <a:xfrm>
            <a:off x="0" y="0"/>
            <a:ext cx="9056700" cy="3000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GB">
                <a:solidFill>
                  <a:srgbClr val="FFFFFF"/>
                </a:solidFill>
              </a:rPr>
              <a:t>4.</a:t>
            </a:r>
            <a:r>
              <a:rPr lang="en-GB">
                <a:solidFill>
                  <a:srgbClr val="FFFFFF"/>
                </a:solidFill>
              </a:rPr>
              <a:t>It should provide process granularity ,that is it should use separate instances for each tab that displays web content to provide fault tolerance in case of the rendering engine crash and should also display some trusted content, such as the interstitial warnings for HTTPS certificate errors and phishing sites.</a:t>
            </a:r>
            <a:endParaRPr>
              <a:solidFill>
                <a:srgbClr val="FFFFFF"/>
              </a:solidFill>
            </a:endParaRPr>
          </a:p>
          <a:p>
            <a:pPr indent="0" lvl="0" marL="45720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5.It should provide greater defense against plug-in exploits.</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6.</a:t>
            </a:r>
            <a:r>
              <a:rPr lang="en-GB">
                <a:solidFill>
                  <a:srgbClr val="FFFFFF"/>
                </a:solidFill>
              </a:rPr>
              <a:t>Persistent Storage. The browser should ensure that the rendering engine cannot access the user’s file system directly. However, the rendering engine does require some access to the user’s file system to upload and download files.</a:t>
            </a:r>
            <a:endParaRPr>
              <a:solidFill>
                <a:srgbClr val="FFFFFF"/>
              </a:solidFill>
            </a:endParaRPr>
          </a:p>
          <a:p>
            <a:pPr indent="0" lvl="0" marL="457200" rtl="0" algn="just">
              <a:lnSpc>
                <a:spcPct val="115000"/>
              </a:lnSpc>
              <a:spcBef>
                <a:spcPts val="0"/>
              </a:spcBef>
              <a:spcAft>
                <a:spcPts val="0"/>
              </a:spcAft>
              <a:buNone/>
            </a:pPr>
            <a:r>
              <a:rPr b="1" lang="en-GB">
                <a:solidFill>
                  <a:srgbClr val="FFFFFF"/>
                </a:solidFill>
              </a:rPr>
              <a:t>Uploads:</a:t>
            </a:r>
            <a:r>
              <a:rPr lang="en-GB">
                <a:solidFill>
                  <a:srgbClr val="FFFFFF"/>
                </a:solidFill>
              </a:rPr>
              <a:t> Clients can transfer records to sites utilizing the record transfer control. At the point when the client taps the structure control, the program shows a record picker exchange that lets the client select a document to transfer. In the event that the program piece didn't limit which documents the delivering motor could transfer, an aggressor who traded off the delivering motor could peruse a discretionary document on the client's record framework by transferring the document to attacker.com.</a:t>
            </a:r>
            <a:endParaRPr>
              <a:solidFill>
                <a:srgbClr val="FFFFFF"/>
              </a:solidFill>
            </a:endParaRPr>
          </a:p>
          <a:p>
            <a:pPr indent="0" lvl="0" marL="457200" rtl="0" algn="just">
              <a:lnSpc>
                <a:spcPct val="115000"/>
              </a:lnSpc>
              <a:spcBef>
                <a:spcPts val="0"/>
              </a:spcBef>
              <a:spcAft>
                <a:spcPts val="0"/>
              </a:spcAft>
              <a:buNone/>
            </a:pPr>
            <a:r>
              <a:rPr b="1" lang="en-GB">
                <a:solidFill>
                  <a:srgbClr val="FFFFFF"/>
                </a:solidFill>
              </a:rPr>
              <a:t>Downloads:</a:t>
            </a:r>
            <a:r>
              <a:rPr lang="en-GB">
                <a:solidFill>
                  <a:srgbClr val="FFFFFF"/>
                </a:solidFill>
              </a:rPr>
              <a:t> While downloading a document, a site is allowed to keep in touch with the client's document framework. Or may be than keeping in touch with the document framework legitimately, the delivering motor uses the program portion API to download URLs. Left unchecked, an undermined delivering motor could manhandle this API to bargain the trustworthiness of the client's document framework.</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nvSpPr>
        <p:spPr>
          <a:xfrm>
            <a:off x="0" y="0"/>
            <a:ext cx="9089700" cy="3000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GB">
                <a:solidFill>
                  <a:srgbClr val="FFFFFF"/>
                </a:solidFill>
              </a:rPr>
              <a:t>7.</a:t>
            </a:r>
            <a:r>
              <a:rPr lang="en-GB">
                <a:solidFill>
                  <a:srgbClr val="FFFFFF"/>
                </a:solidFill>
              </a:rPr>
              <a:t>Networking:  Rather than accessing the network directly,the rendering engine retrieves URLs from the network via the browser kernel. Before servicing a URL request, the browser kernel checks whether the rendering engine is authorized to request the URL. Web URL schemes, like http,https, and ftp, can be requested by every instance of the rendering engine. However, the browser kernel prevents most rendering engines from requesting URLs with the file scheme, because a compromised rendering engine could read the user’s hard drive by requesting various file URLs. </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rPr lang="en-GB">
                <a:solidFill>
                  <a:srgbClr val="FFFFFF"/>
                </a:solidFill>
              </a:rPr>
              <a:t>8.</a:t>
            </a:r>
            <a:r>
              <a:rPr lang="en-GB">
                <a:solidFill>
                  <a:srgbClr val="FFFFFF"/>
                </a:solidFill>
              </a:rPr>
              <a:t>User Interaction:Commodity operating systems expose an interface that lets applications interact with the user, but these interfaces are often not designed to be used by untrusted applications. For example, in the X Window System, the ability to create a window on an X server also implies the ability to monitor all of the user’s keystrokes .The browser kernel mediates the rendering engine’s interaction with the user to help enforce two security constraints: </a:t>
            </a:r>
            <a:endParaRPr>
              <a:solidFill>
                <a:srgbClr val="FFFFFF"/>
              </a:solidFill>
            </a:endParaRPr>
          </a:p>
          <a:p>
            <a:pPr indent="0" lvl="0" marL="457200" rtl="0" algn="just">
              <a:lnSpc>
                <a:spcPct val="115000"/>
              </a:lnSpc>
              <a:spcBef>
                <a:spcPts val="0"/>
              </a:spcBef>
              <a:spcAft>
                <a:spcPts val="0"/>
              </a:spcAft>
              <a:buNone/>
            </a:pPr>
            <a:r>
              <a:rPr b="1" lang="en-GB">
                <a:solidFill>
                  <a:srgbClr val="FFFFFF"/>
                </a:solidFill>
              </a:rPr>
              <a:t>Rendering: </a:t>
            </a:r>
            <a:r>
              <a:rPr lang="en-GB">
                <a:solidFill>
                  <a:srgbClr val="FFFFFF"/>
                </a:solidFill>
              </a:rPr>
              <a:t>Instead of granting the rendering engine direct access    to a window handle, the rendering engine draws into an off-screen bitmap.</a:t>
            </a:r>
            <a:endParaRPr>
              <a:solidFill>
                <a:srgbClr val="FFFFFF"/>
              </a:solidFill>
            </a:endParaRPr>
          </a:p>
          <a:p>
            <a:pPr indent="0" lvl="0" marL="457200" rtl="0" algn="just">
              <a:lnSpc>
                <a:spcPct val="115000"/>
              </a:lnSpc>
              <a:spcBef>
                <a:spcPts val="0"/>
              </a:spcBef>
              <a:spcAft>
                <a:spcPts val="0"/>
              </a:spcAft>
              <a:buNone/>
            </a:pPr>
            <a:r>
              <a:rPr b="1" lang="en-GB">
                <a:solidFill>
                  <a:srgbClr val="FFFFFF"/>
                </a:solidFill>
              </a:rPr>
              <a:t>User input : </a:t>
            </a:r>
            <a:r>
              <a:rPr lang="en-GB">
                <a:solidFill>
                  <a:srgbClr val="FFFFFF"/>
                </a:solidFill>
              </a:rPr>
              <a:t>Instead of delivering user input events directly to the rendering engine, the operating system delivers these events to the browser kernel. The browser kernel dispatches these events according to the currently focused user interface element.</a:t>
            </a:r>
            <a:endParaRPr>
              <a:solidFill>
                <a:srgbClr val="FFFFFF"/>
              </a:solidFill>
            </a:endParaRPr>
          </a:p>
          <a:p>
            <a:pPr indent="0" lvl="0" marL="0" rtl="0" algn="just">
              <a:lnSpc>
                <a:spcPct val="115000"/>
              </a:lnSpc>
              <a:spcBef>
                <a:spcPts val="0"/>
              </a:spcBef>
              <a:spcAft>
                <a:spcPts val="0"/>
              </a:spcAft>
              <a:buNone/>
            </a:pPr>
            <a:r>
              <a:t/>
            </a:r>
            <a:endParaRPr>
              <a:solidFill>
                <a:srgbClr val="FFFFFF"/>
              </a:solidFill>
            </a:endParaRPr>
          </a:p>
          <a:p>
            <a:pPr indent="0" lvl="0" marL="457200" rtl="0" algn="just">
              <a:lnSpc>
                <a:spcPct val="115000"/>
              </a:lnSpc>
              <a:spcBef>
                <a:spcPts val="0"/>
              </a:spcBef>
              <a:spcAft>
                <a:spcPts val="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3800">
                <a:solidFill>
                  <a:srgbClr val="FFFFFF"/>
                </a:solidFill>
                <a:latin typeface="Arial"/>
                <a:ea typeface="Arial"/>
                <a:cs typeface="Arial"/>
                <a:sym typeface="Arial"/>
              </a:rPr>
              <a:t>Categories of Network Attacks :</a:t>
            </a:r>
            <a:endParaRPr sz="3900">
              <a:solidFill>
                <a:srgbClr val="FFFFFF"/>
              </a:solidFill>
            </a:endParaRPr>
          </a:p>
        </p:txBody>
      </p:sp>
      <p:sp>
        <p:nvSpPr>
          <p:cNvPr id="213" name="Google Shape;213;p20"/>
          <p:cNvSpPr txBox="1"/>
          <p:nvPr>
            <p:ph idx="1" type="body"/>
          </p:nvPr>
        </p:nvSpPr>
        <p:spPr>
          <a:xfrm>
            <a:off x="4766600" y="1567550"/>
            <a:ext cx="35697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500">
                <a:solidFill>
                  <a:srgbClr val="FFFFFF"/>
                </a:solidFill>
                <a:latin typeface="Arial"/>
                <a:ea typeface="Arial"/>
                <a:cs typeface="Arial"/>
                <a:sym typeface="Arial"/>
              </a:rPr>
              <a:t>2- Passive Attack - </a:t>
            </a:r>
            <a:r>
              <a:rPr lang="en-GB" sz="1500">
                <a:solidFill>
                  <a:srgbClr val="FFFFFF"/>
                </a:solidFill>
                <a:latin typeface="Arial"/>
                <a:ea typeface="Arial"/>
                <a:cs typeface="Arial"/>
                <a:sym typeface="Arial"/>
              </a:rPr>
              <a:t>Passive attacks are attacks in which the attacker indulges in an unauthorized eavesdropping and just monitors the transmissions and gathers information.It tries to get system knowledge but does not impact system resources.</a:t>
            </a:r>
            <a:endParaRPr sz="1500">
              <a:solidFill>
                <a:srgbClr val="FFFFFF"/>
              </a:solidFill>
              <a:latin typeface="Arial"/>
              <a:ea typeface="Arial"/>
              <a:cs typeface="Arial"/>
              <a:sym typeface="Arial"/>
            </a:endParaRPr>
          </a:p>
          <a:p>
            <a:pPr indent="0" lvl="0" marL="0" rtl="0" algn="just">
              <a:spcBef>
                <a:spcPts val="0"/>
              </a:spcBef>
              <a:spcAft>
                <a:spcPts val="0"/>
              </a:spcAft>
              <a:buNone/>
            </a:pPr>
            <a:r>
              <a:rPr lang="en-GB" sz="1500">
                <a:solidFill>
                  <a:srgbClr val="FFFFFF"/>
                </a:solidFill>
                <a:latin typeface="Arial"/>
                <a:ea typeface="Arial"/>
                <a:cs typeface="Arial"/>
                <a:sym typeface="Arial"/>
              </a:rPr>
              <a:t>      Unlike active attacks , they are hard to detect as it does not involves any data manipulation or system resource.</a:t>
            </a:r>
            <a:endParaRPr sz="1500">
              <a:solidFill>
                <a:srgbClr val="FFFFFF"/>
              </a:solidFill>
              <a:latin typeface="Arial"/>
              <a:ea typeface="Arial"/>
              <a:cs typeface="Arial"/>
              <a:sym typeface="Arial"/>
            </a:endParaRPr>
          </a:p>
          <a:p>
            <a:pPr indent="0" lvl="0" marL="0" rtl="0" algn="l">
              <a:spcBef>
                <a:spcPts val="0"/>
              </a:spcBef>
              <a:spcAft>
                <a:spcPts val="1600"/>
              </a:spcAft>
              <a:buNone/>
            </a:pPr>
            <a:r>
              <a:t/>
            </a:r>
            <a:endParaRPr sz="1400"/>
          </a:p>
        </p:txBody>
      </p:sp>
      <p:pic>
        <p:nvPicPr>
          <p:cNvPr id="214" name="Google Shape;214;p20"/>
          <p:cNvPicPr preferRelativeResize="0"/>
          <p:nvPr/>
        </p:nvPicPr>
        <p:blipFill>
          <a:blip r:embed="rId3">
            <a:alphaModFix/>
          </a:blip>
          <a:stretch>
            <a:fillRect/>
          </a:stretch>
        </p:blipFill>
        <p:spPr>
          <a:xfrm>
            <a:off x="152400" y="1460250"/>
            <a:ext cx="4461800" cy="3073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6"/>
          <p:cNvSpPr txBox="1"/>
          <p:nvPr/>
        </p:nvSpPr>
        <p:spPr>
          <a:xfrm>
            <a:off x="155200" y="1119600"/>
            <a:ext cx="87240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9" name="Google Shape;439;p56"/>
          <p:cNvSpPr txBox="1"/>
          <p:nvPr/>
        </p:nvSpPr>
        <p:spPr>
          <a:xfrm>
            <a:off x="-27650" y="270700"/>
            <a:ext cx="9089700" cy="514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i="1" lang="en-GB" sz="1600">
                <a:solidFill>
                  <a:srgbClr val="FFFFFF"/>
                </a:solidFill>
              </a:rPr>
              <a:t>Comparison of chrome with firefox with respect to only security parameters (or requirements):</a:t>
            </a:r>
            <a:endParaRPr b="1" i="1" sz="1600">
              <a:solidFill>
                <a:srgbClr val="FFFFFF"/>
              </a:solidFill>
            </a:endParaRPr>
          </a:p>
          <a:p>
            <a:pPr indent="0" lvl="0" marL="0" rtl="0" algn="just">
              <a:lnSpc>
                <a:spcPct val="115000"/>
              </a:lnSpc>
              <a:spcBef>
                <a:spcPts val="0"/>
              </a:spcBef>
              <a:spcAft>
                <a:spcPts val="0"/>
              </a:spcAft>
              <a:buNone/>
            </a:pPr>
            <a:r>
              <a:t/>
            </a:r>
            <a:endParaRPr b="1" i="1" sz="1600">
              <a:solidFill>
                <a:srgbClr val="FFFFFF"/>
              </a:solidFill>
            </a:endParaRPr>
          </a:p>
          <a:p>
            <a:pPr indent="0" lvl="0" marL="0" rtl="0" algn="just">
              <a:lnSpc>
                <a:spcPct val="115000"/>
              </a:lnSpc>
              <a:spcBef>
                <a:spcPts val="0"/>
              </a:spcBef>
              <a:spcAft>
                <a:spcPts val="0"/>
              </a:spcAft>
              <a:buNone/>
            </a:pPr>
            <a:r>
              <a:rPr lang="en-GB" sz="1600">
                <a:solidFill>
                  <a:srgbClr val="FFFFFF"/>
                </a:solidFill>
              </a:rPr>
              <a:t>Firefox is implemented with a monolithic architecture that combines the rendering engine and the browser kernel into a single process image, while chrome has a modular architecture.</a:t>
            </a:r>
            <a:endParaRPr sz="1600">
              <a:solidFill>
                <a:srgbClr val="FFFFFF"/>
              </a:solidFill>
            </a:endParaRPr>
          </a:p>
          <a:p>
            <a:pPr indent="0" lvl="0" marL="0" rtl="0" algn="just">
              <a:lnSpc>
                <a:spcPct val="115000"/>
              </a:lnSpc>
              <a:spcBef>
                <a:spcPts val="0"/>
              </a:spcBef>
              <a:spcAft>
                <a:spcPts val="0"/>
              </a:spcAft>
              <a:buNone/>
            </a:pPr>
            <a:r>
              <a:rPr lang="en-GB" sz="1600">
                <a:solidFill>
                  <a:srgbClr val="FFFFFF"/>
                </a:solidFill>
              </a:rPr>
              <a:t>In typical configurations of Firefox 3 , the privileges include the full privileges of the current user. It can run in a “protected mode” , which runs the browser as a low integrity process. Running in protected mode, the browser is restricted from writing to the user’s file system, but an attacker exploiting a vulnerability can still read the user’s file system and exfiltrate confidential documents. The VMware browser appliance hosts Firefox inside a virtual machine with limited rights. The virtual machine provides a layer of isolation that helps prevent an attacker who exploits a vulnerability in the browser from reading or writing the user’s file system. The protection afforded by this architecture is coarse-grained in the sense that the browser is prevented from reading any of the user’s files, even files the user wishes to upload to web sites (for example, to a photo-sharing site or to attach to email messages at a webmail site).</a:t>
            </a:r>
            <a:endParaRPr sz="1600">
              <a:solidFill>
                <a:srgbClr val="FFFFFF"/>
              </a:solidFill>
            </a:endParaRPr>
          </a:p>
          <a:p>
            <a:pPr indent="0" lvl="0" marL="0" rtl="0" algn="just">
              <a:lnSpc>
                <a:spcPct val="115000"/>
              </a:lnSpc>
              <a:spcBef>
                <a:spcPts val="0"/>
              </a:spcBef>
              <a:spcAft>
                <a:spcPts val="0"/>
              </a:spcAft>
              <a:buNone/>
            </a:pPr>
            <a:r>
              <a:t/>
            </a:r>
            <a:endParaRPr sz="16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000"/>
              <a:t>THANK YOU</a:t>
            </a:r>
            <a:endParaRPr sz="4000"/>
          </a:p>
        </p:txBody>
      </p:sp>
      <p:grpSp>
        <p:nvGrpSpPr>
          <p:cNvPr id="445" name="Google Shape;445;p57"/>
          <p:cNvGrpSpPr/>
          <p:nvPr/>
        </p:nvGrpSpPr>
        <p:grpSpPr>
          <a:xfrm>
            <a:off x="4066820" y="1553491"/>
            <a:ext cx="3159984" cy="2439109"/>
            <a:chOff x="3553042" y="1657806"/>
            <a:chExt cx="3461100" cy="2671532"/>
          </a:xfrm>
        </p:grpSpPr>
        <p:sp>
          <p:nvSpPr>
            <p:cNvPr id="446" name="Google Shape;446;p5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5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 name="Google Shape;455;p57"/>
          <p:cNvGrpSpPr/>
          <p:nvPr/>
        </p:nvGrpSpPr>
        <p:grpSpPr>
          <a:xfrm>
            <a:off x="6762480" y="2546254"/>
            <a:ext cx="1024386" cy="1522884"/>
            <a:chOff x="6505573" y="2745170"/>
            <a:chExt cx="1122000" cy="1668000"/>
          </a:xfrm>
        </p:grpSpPr>
        <p:sp>
          <p:nvSpPr>
            <p:cNvPr id="456" name="Google Shape;456;p5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0" name="Google Shape;460;p5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61" name="Google Shape;461;p5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57"/>
          <p:cNvGrpSpPr/>
          <p:nvPr/>
        </p:nvGrpSpPr>
        <p:grpSpPr>
          <a:xfrm>
            <a:off x="6405845" y="3121897"/>
            <a:ext cx="520684" cy="1036470"/>
            <a:chOff x="9543736" y="4486132"/>
            <a:chExt cx="570300" cy="1135235"/>
          </a:xfrm>
        </p:grpSpPr>
        <p:sp>
          <p:nvSpPr>
            <p:cNvPr id="463" name="Google Shape;463;p5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7" name="Google Shape;467;p57"/>
          <p:cNvPicPr preferRelativeResize="0"/>
          <p:nvPr/>
        </p:nvPicPr>
        <p:blipFill rotWithShape="1">
          <a:blip r:embed="rId4">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68" name="Google Shape;468;p5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57"/>
          <p:cNvGrpSpPr/>
          <p:nvPr/>
        </p:nvGrpSpPr>
        <p:grpSpPr>
          <a:xfrm>
            <a:off x="7564804" y="3443361"/>
            <a:ext cx="455496" cy="692277"/>
            <a:chOff x="7384375" y="3728000"/>
            <a:chExt cx="498900" cy="758244"/>
          </a:xfrm>
        </p:grpSpPr>
        <p:sp>
          <p:nvSpPr>
            <p:cNvPr id="470" name="Google Shape;470;p5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57"/>
          <p:cNvGrpSpPr/>
          <p:nvPr/>
        </p:nvGrpSpPr>
        <p:grpSpPr>
          <a:xfrm>
            <a:off x="7564836" y="3561758"/>
            <a:ext cx="478081" cy="462776"/>
            <a:chOff x="7384385" y="3857442"/>
            <a:chExt cx="523637" cy="506874"/>
          </a:xfrm>
        </p:grpSpPr>
        <p:sp>
          <p:nvSpPr>
            <p:cNvPr id="475" name="Google Shape;475;p5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57"/>
            <p:cNvGrpSpPr/>
            <p:nvPr/>
          </p:nvGrpSpPr>
          <p:grpSpPr>
            <a:xfrm>
              <a:off x="7384385" y="3857442"/>
              <a:ext cx="523637" cy="498900"/>
              <a:chOff x="7384385" y="3857442"/>
              <a:chExt cx="523637" cy="498900"/>
            </a:xfrm>
          </p:grpSpPr>
          <p:sp>
            <p:nvSpPr>
              <p:cNvPr id="477" name="Google Shape;477;p5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79" name="Google Shape;479;p57"/>
          <p:cNvPicPr preferRelativeResize="0"/>
          <p:nvPr/>
        </p:nvPicPr>
        <p:blipFill rotWithShape="1">
          <a:blip r:embed="rId5">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80" name="Google Shape;480;p57"/>
          <p:cNvGrpSpPr/>
          <p:nvPr/>
        </p:nvGrpSpPr>
        <p:grpSpPr>
          <a:xfrm>
            <a:off x="8110843" y="3443361"/>
            <a:ext cx="435785" cy="692277"/>
            <a:chOff x="7982421" y="3727763"/>
            <a:chExt cx="477311" cy="758244"/>
          </a:xfrm>
        </p:grpSpPr>
        <p:sp>
          <p:nvSpPr>
            <p:cNvPr id="481" name="Google Shape;481;p5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9" name="Google Shape;489;p57"/>
          <p:cNvPicPr preferRelativeResize="0"/>
          <p:nvPr/>
        </p:nvPicPr>
        <p:blipFill rotWithShape="1">
          <a:blip r:embed="rId6">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700"/>
              <a:t>TYPES OF ACTIVE ATTACKS</a:t>
            </a:r>
            <a:endParaRPr b="1" sz="3700"/>
          </a:p>
        </p:txBody>
      </p:sp>
      <p:sp>
        <p:nvSpPr>
          <p:cNvPr id="220" name="Google Shape;220;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21" name="Google Shape;221;p21"/>
          <p:cNvSpPr txBox="1"/>
          <p:nvPr>
            <p:ph idx="1" type="body"/>
          </p:nvPr>
        </p:nvSpPr>
        <p:spPr>
          <a:xfrm>
            <a:off x="3935225" y="1485400"/>
            <a:ext cx="3972300" cy="259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800">
                <a:solidFill>
                  <a:srgbClr val="FFFFFF"/>
                </a:solidFill>
                <a:latin typeface="Arial"/>
                <a:ea typeface="Arial"/>
                <a:cs typeface="Arial"/>
                <a:sym typeface="Arial"/>
              </a:rPr>
              <a:t> Modification of Messages</a:t>
            </a:r>
            <a:r>
              <a:rPr lang="en-GB" sz="1800">
                <a:solidFill>
                  <a:srgbClr val="FFFFFF"/>
                </a:solidFill>
                <a:latin typeface="Arial"/>
                <a:ea typeface="Arial"/>
                <a:cs typeface="Arial"/>
                <a:sym typeface="Arial"/>
              </a:rPr>
              <a:t> - It is an attack in which the attacker alters   the   packet header addresses so that the message is directed to a different location than the original address that was intended to reach.The information inside the message can also be altered . </a:t>
            </a:r>
            <a:endParaRPr sz="1800">
              <a:solidFill>
                <a:srgbClr val="FFFFFF"/>
              </a:solidFill>
              <a:latin typeface="Arial"/>
              <a:ea typeface="Arial"/>
              <a:cs typeface="Arial"/>
              <a:sym typeface="Arial"/>
            </a:endParaRPr>
          </a:p>
          <a:p>
            <a:pPr indent="0" lvl="0" marL="0" rtl="0" algn="l">
              <a:spcBef>
                <a:spcPts val="0"/>
              </a:spcBef>
              <a:spcAft>
                <a:spcPts val="1600"/>
              </a:spcAft>
              <a:buNone/>
            </a:pPr>
            <a:r>
              <a:t/>
            </a:r>
            <a:endParaRPr sz="1700">
              <a:solidFill>
                <a:srgbClr val="FFFFFF"/>
              </a:solidFill>
            </a:endParaRPr>
          </a:p>
        </p:txBody>
      </p:sp>
      <p:sp>
        <p:nvSpPr>
          <p:cNvPr id="222" name="Google Shape;222;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23" name="Google Shape;223;p21"/>
          <p:cNvPicPr preferRelativeResize="0"/>
          <p:nvPr/>
        </p:nvPicPr>
        <p:blipFill>
          <a:blip r:embed="rId3">
            <a:alphaModFix/>
          </a:blip>
          <a:stretch>
            <a:fillRect/>
          </a:stretch>
        </p:blipFill>
        <p:spPr>
          <a:xfrm>
            <a:off x="609675" y="1618425"/>
            <a:ext cx="2904300" cy="259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700"/>
              <a:t>TYPES OF ACTIVE ATTACKS</a:t>
            </a:r>
            <a:endParaRPr b="1" sz="3700"/>
          </a:p>
        </p:txBody>
      </p:sp>
      <p:sp>
        <p:nvSpPr>
          <p:cNvPr id="229" name="Google Shape;229;p22"/>
          <p:cNvSpPr txBox="1"/>
          <p:nvPr>
            <p:ph idx="1" type="body"/>
          </p:nvPr>
        </p:nvSpPr>
        <p:spPr>
          <a:xfrm>
            <a:off x="4201275" y="1743675"/>
            <a:ext cx="3706500" cy="293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600">
                <a:solidFill>
                  <a:srgbClr val="FFFFFF"/>
                </a:solidFill>
                <a:latin typeface="Arial"/>
                <a:ea typeface="Arial"/>
                <a:cs typeface="Arial"/>
                <a:sym typeface="Arial"/>
              </a:rPr>
              <a:t>Masquerade</a:t>
            </a:r>
            <a:r>
              <a:rPr lang="en-GB" sz="1600">
                <a:solidFill>
                  <a:srgbClr val="FFFFFF"/>
                </a:solidFill>
                <a:latin typeface="Arial"/>
                <a:ea typeface="Arial"/>
                <a:cs typeface="Arial"/>
                <a:sym typeface="Arial"/>
              </a:rPr>
              <a:t> - Masquerade attacks are a form of interruption in which an unauthorized attacker tries to pretend as another entity to gain access or privileges that they are not authorized to.It can be done using stolen login ID and passwords or bypassing the authentication mechanism.</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sz="1500">
              <a:solidFill>
                <a:srgbClr val="FFFFFF"/>
              </a:solidFill>
            </a:endParaRPr>
          </a:p>
        </p:txBody>
      </p:sp>
      <p:sp>
        <p:nvSpPr>
          <p:cNvPr id="230" name="Google Shape;230;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31" name="Google Shape;231;p22"/>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32" name="Google Shape;232;p22"/>
          <p:cNvPicPr preferRelativeResize="0"/>
          <p:nvPr/>
        </p:nvPicPr>
        <p:blipFill>
          <a:blip r:embed="rId3">
            <a:alphaModFix/>
          </a:blip>
          <a:stretch>
            <a:fillRect/>
          </a:stretch>
        </p:blipFill>
        <p:spPr>
          <a:xfrm>
            <a:off x="432325" y="1743675"/>
            <a:ext cx="3436125" cy="263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700"/>
              <a:t>TYPES OF ACTIVE ATTACKS</a:t>
            </a:r>
            <a:endParaRPr b="1" sz="3700"/>
          </a:p>
        </p:txBody>
      </p:sp>
      <p:sp>
        <p:nvSpPr>
          <p:cNvPr id="238" name="Google Shape;238;p23"/>
          <p:cNvSpPr txBox="1"/>
          <p:nvPr>
            <p:ph idx="1" type="body"/>
          </p:nvPr>
        </p:nvSpPr>
        <p:spPr>
          <a:xfrm>
            <a:off x="4023900" y="1743675"/>
            <a:ext cx="3883500" cy="296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900">
                <a:solidFill>
                  <a:srgbClr val="FFFFFF"/>
                </a:solidFill>
                <a:latin typeface="Arial"/>
                <a:ea typeface="Arial"/>
                <a:cs typeface="Arial"/>
                <a:sym typeface="Arial"/>
              </a:rPr>
              <a:t>Replay - </a:t>
            </a:r>
            <a:r>
              <a:rPr lang="en-GB" sz="1900">
                <a:solidFill>
                  <a:srgbClr val="FFFFFF"/>
                </a:solidFill>
                <a:latin typeface="Arial"/>
                <a:ea typeface="Arial"/>
                <a:cs typeface="Arial"/>
                <a:sym typeface="Arial"/>
              </a:rPr>
              <a:t>In the replay , the hacker passively captures the messages in its way between the sender and receiver and not only he can read the message but also update and modify it and resent them.It can also generate error bit in the messages</a:t>
            </a:r>
            <a:endParaRPr sz="1900">
              <a:solidFill>
                <a:srgbClr val="FFFFFF"/>
              </a:solidFill>
              <a:latin typeface="Arial"/>
              <a:ea typeface="Arial"/>
              <a:cs typeface="Arial"/>
              <a:sym typeface="Arial"/>
            </a:endParaRPr>
          </a:p>
          <a:p>
            <a:pPr indent="0" lvl="0" marL="0" rtl="0" algn="l">
              <a:spcBef>
                <a:spcPts val="0"/>
              </a:spcBef>
              <a:spcAft>
                <a:spcPts val="1600"/>
              </a:spcAft>
              <a:buNone/>
            </a:pPr>
            <a:r>
              <a:t/>
            </a:r>
            <a:endParaRPr b="1" sz="1900">
              <a:solidFill>
                <a:srgbClr val="FFFFFF"/>
              </a:solidFill>
              <a:latin typeface="Arial"/>
              <a:ea typeface="Arial"/>
              <a:cs typeface="Arial"/>
              <a:sym typeface="Arial"/>
            </a:endParaRPr>
          </a:p>
        </p:txBody>
      </p:sp>
      <p:sp>
        <p:nvSpPr>
          <p:cNvPr id="239" name="Google Shape;239;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0" name="Google Shape;240;p23"/>
          <p:cNvSpPr txBox="1"/>
          <p:nvPr/>
        </p:nvSpPr>
        <p:spPr>
          <a:xfrm>
            <a:off x="295800" y="3626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41" name="Google Shape;241;p23"/>
          <p:cNvPicPr preferRelativeResize="0"/>
          <p:nvPr/>
        </p:nvPicPr>
        <p:blipFill>
          <a:blip r:embed="rId3">
            <a:alphaModFix/>
          </a:blip>
          <a:stretch>
            <a:fillRect/>
          </a:stretch>
        </p:blipFill>
        <p:spPr>
          <a:xfrm>
            <a:off x="787050" y="1662775"/>
            <a:ext cx="3236850" cy="283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700"/>
              <a:t>TYPES OF ACTIVE ATTACKS</a:t>
            </a:r>
            <a:endParaRPr b="1" sz="3700"/>
          </a:p>
        </p:txBody>
      </p:sp>
      <p:sp>
        <p:nvSpPr>
          <p:cNvPr id="247" name="Google Shape;247;p24"/>
          <p:cNvSpPr txBox="1"/>
          <p:nvPr>
            <p:ph idx="1" type="body"/>
          </p:nvPr>
        </p:nvSpPr>
        <p:spPr>
          <a:xfrm>
            <a:off x="3724600" y="1743675"/>
            <a:ext cx="4182900" cy="28788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b="1" lang="en-GB" sz="1600">
                <a:latin typeface="Arial"/>
                <a:ea typeface="Arial"/>
                <a:cs typeface="Arial"/>
                <a:sym typeface="Arial"/>
              </a:rPr>
              <a:t>Denial of Service - </a:t>
            </a:r>
            <a:r>
              <a:rPr lang="en-GB" sz="1600">
                <a:latin typeface="Arial"/>
                <a:ea typeface="Arial"/>
                <a:cs typeface="Arial"/>
                <a:sym typeface="Arial"/>
              </a:rPr>
              <a:t>It may involve having a specific target.In this the attack the attacker tries to prevent the authorized user to have access to the server.It is done by suppressing the messages that are directed to the particular direction or by disruption of entire network by disabling the networks or overloading it with messages to increase the traffic and so as to degrade the performance.</a:t>
            </a:r>
            <a:endParaRPr b="1" sz="1600">
              <a:solidFill>
                <a:srgbClr val="FFFFFF"/>
              </a:solidFill>
              <a:latin typeface="Arial"/>
              <a:ea typeface="Arial"/>
              <a:cs typeface="Arial"/>
              <a:sym typeface="Arial"/>
            </a:endParaRPr>
          </a:p>
        </p:txBody>
      </p:sp>
      <p:sp>
        <p:nvSpPr>
          <p:cNvPr id="248" name="Google Shape;248;p24"/>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9" name="Google Shape;249;p24"/>
          <p:cNvSpPr txBox="1"/>
          <p:nvPr/>
        </p:nvSpPr>
        <p:spPr>
          <a:xfrm>
            <a:off x="295800" y="36269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pic>
        <p:nvPicPr>
          <p:cNvPr id="250" name="Google Shape;250;p24"/>
          <p:cNvPicPr preferRelativeResize="0"/>
          <p:nvPr/>
        </p:nvPicPr>
        <p:blipFill>
          <a:blip r:embed="rId3">
            <a:alphaModFix/>
          </a:blip>
          <a:stretch>
            <a:fillRect/>
          </a:stretch>
        </p:blipFill>
        <p:spPr>
          <a:xfrm>
            <a:off x="920075" y="1806875"/>
            <a:ext cx="3114900" cy="2970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700"/>
              <a:t>TYPES OF ACTIVE ATTACKS</a:t>
            </a:r>
            <a:endParaRPr b="1" sz="3700"/>
          </a:p>
        </p:txBody>
      </p:sp>
      <p:sp>
        <p:nvSpPr>
          <p:cNvPr id="256" name="Google Shape;256;p25"/>
          <p:cNvSpPr txBox="1"/>
          <p:nvPr>
            <p:ph idx="1" type="body"/>
          </p:nvPr>
        </p:nvSpPr>
        <p:spPr>
          <a:xfrm>
            <a:off x="998345" y="1826905"/>
            <a:ext cx="6754800" cy="29121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b="1" lang="en-GB" sz="1600">
                <a:solidFill>
                  <a:srgbClr val="FFFFFF"/>
                </a:solidFill>
                <a:latin typeface="Arial"/>
                <a:ea typeface="Arial"/>
                <a:cs typeface="Arial"/>
                <a:sym typeface="Arial"/>
              </a:rPr>
              <a:t>Repudiation - </a:t>
            </a:r>
            <a:r>
              <a:rPr lang="en-GB" sz="1600">
                <a:solidFill>
                  <a:srgbClr val="FFFFFF"/>
                </a:solidFill>
                <a:latin typeface="Arial"/>
                <a:ea typeface="Arial"/>
                <a:cs typeface="Arial"/>
                <a:sym typeface="Arial"/>
              </a:rPr>
              <a:t>A repudiation attack occurs when the user denies the fact that he/she has performed a certain action or has initiated a transaction. The user can simply deny having knowledge of such a transaction or communication and later on claim that such transaction or communication never took place.This attack is either done by sender or receiver.</a:t>
            </a:r>
            <a:endParaRPr sz="1600">
              <a:solidFill>
                <a:srgbClr val="FFFFFF"/>
              </a:solidFill>
              <a:latin typeface="Arial"/>
              <a:ea typeface="Arial"/>
              <a:cs typeface="Arial"/>
              <a:sym typeface="Arial"/>
            </a:endParaRPr>
          </a:p>
          <a:p>
            <a:pPr indent="0" lvl="0" marL="0" rtl="0" algn="l">
              <a:spcBef>
                <a:spcPts val="0"/>
              </a:spcBef>
              <a:spcAft>
                <a:spcPts val="1600"/>
              </a:spcAft>
              <a:buNone/>
            </a:pPr>
            <a:r>
              <a:t/>
            </a:r>
            <a:endParaRPr b="1" sz="1600">
              <a:solidFill>
                <a:srgbClr val="FFFFFF"/>
              </a:solidFill>
              <a:latin typeface="Arial"/>
              <a:ea typeface="Arial"/>
              <a:cs typeface="Arial"/>
              <a:sym typeface="Arial"/>
            </a:endParaRPr>
          </a:p>
        </p:txBody>
      </p:sp>
      <p:sp>
        <p:nvSpPr>
          <p:cNvPr id="257" name="Google Shape;257;p25"/>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58" name="Google Shape;258;p25"/>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